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4" roundtripDataSignature="AMtx7mi589pYD6cYPyYfNrWHbKHH+lrF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D71CCA-0E7C-4ACE-BA91-5B9082EF6107}">
  <a:tblStyle styleId="{47D71CCA-0E7C-4ACE-BA91-5B9082EF610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a6f9e5a3c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g2da6f9e5a3c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2376c9ab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g2e2376c9ab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e257bf3fff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2e257bf3fff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e2376c9ab3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g2e2376c9ab3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e257bf3fff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g2e257bf3fff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e2376c9ab3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g2e2376c9ab3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e257bf3fff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g2e257bf3fff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208d4b8f3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g2e208d4b8f3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72d17c87e1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g272d17c87e1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72d17c87e1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g272d17c87e1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e257bf3fff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g2e257bf3fff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e257bf3fff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g2e257bf3fff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e208d4b8f3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g2e208d4b8f3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e2d854791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g2e2d854791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8"/>
          <p:cNvSpPr/>
          <p:nvPr>
            <p:ph idx="2" type="pic"/>
          </p:nvPr>
        </p:nvSpPr>
        <p:spPr>
          <a:xfrm>
            <a:off x="5183188" y="987425"/>
            <a:ext cx="6172200" cy="4873625"/>
          </a:xfrm>
          <a:prstGeom prst="rect">
            <a:avLst/>
          </a:prstGeom>
          <a:noFill/>
          <a:ln>
            <a:noFill/>
          </a:ln>
        </p:spPr>
      </p:sp>
      <p:sp>
        <p:nvSpPr>
          <p:cNvPr id="69" name="Google Shape;69;p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3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1" name="Shape 2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2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1"/>
          <p:cNvGrpSpPr/>
          <p:nvPr/>
        </p:nvGrpSpPr>
        <p:grpSpPr>
          <a:xfrm>
            <a:off x="-10229" y="0"/>
            <a:ext cx="12212457" cy="6873342"/>
            <a:chOff x="-18411" y="-6137"/>
            <a:chExt cx="12212457" cy="6873342"/>
          </a:xfrm>
        </p:grpSpPr>
        <p:sp>
          <p:nvSpPr>
            <p:cNvPr id="90" name="Google Shape;90;p1"/>
            <p:cNvSpPr/>
            <p:nvPr/>
          </p:nvSpPr>
          <p:spPr>
            <a:xfrm>
              <a:off x="-18411" y="3031635"/>
              <a:ext cx="12212457" cy="3835570"/>
            </a:xfrm>
            <a:custGeom>
              <a:rect b="b" l="l" r="r" t="t"/>
              <a:pathLst>
                <a:path extrusionOk="0" h="3835570" w="12212457">
                  <a:moveTo>
                    <a:pt x="0" y="2718652"/>
                  </a:moveTo>
                  <a:lnTo>
                    <a:pt x="0" y="3835570"/>
                  </a:lnTo>
                  <a:lnTo>
                    <a:pt x="153423" y="3835570"/>
                  </a:lnTo>
                  <a:lnTo>
                    <a:pt x="5443442" y="3835570"/>
                  </a:lnTo>
                  <a:lnTo>
                    <a:pt x="12212457" y="619828"/>
                  </a:lnTo>
                  <a:lnTo>
                    <a:pt x="12212457" y="0"/>
                  </a:lnTo>
                  <a:lnTo>
                    <a:pt x="0" y="2718652"/>
                  </a:lnTo>
                  <a:close/>
                </a:path>
              </a:pathLst>
            </a:custGeom>
            <a:solidFill>
              <a:srgbClr val="FFB8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ckwell"/>
                <a:ea typeface="Rockwell"/>
                <a:cs typeface="Rockwell"/>
                <a:sym typeface="Rockwell"/>
              </a:endParaRPr>
            </a:p>
          </p:txBody>
        </p:sp>
        <p:sp>
          <p:nvSpPr>
            <p:cNvPr id="91" name="Google Shape;91;p1"/>
            <p:cNvSpPr/>
            <p:nvPr/>
          </p:nvSpPr>
          <p:spPr>
            <a:xfrm>
              <a:off x="-18411" y="-6137"/>
              <a:ext cx="12210411" cy="5842341"/>
            </a:xfrm>
            <a:custGeom>
              <a:rect b="b" l="l" r="r" t="t"/>
              <a:pathLst>
                <a:path extrusionOk="0" h="5842341" w="12194047">
                  <a:moveTo>
                    <a:pt x="0" y="5842341"/>
                  </a:moveTo>
                  <a:cubicBezTo>
                    <a:pt x="4091" y="3894894"/>
                    <a:pt x="8183" y="1947447"/>
                    <a:pt x="12274" y="0"/>
                  </a:cubicBezTo>
                  <a:lnTo>
                    <a:pt x="12194047" y="6137"/>
                  </a:lnTo>
                  <a:cubicBezTo>
                    <a:pt x="12194047" y="1031001"/>
                    <a:pt x="12194046" y="2055866"/>
                    <a:pt x="12194046" y="3080730"/>
                  </a:cubicBezTo>
                  <a:lnTo>
                    <a:pt x="0" y="5842341"/>
                  </a:lnTo>
                  <a:close/>
                </a:path>
              </a:pathLst>
            </a:custGeom>
            <a:solidFill>
              <a:srgbClr val="003D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Rockwell"/>
                  <a:ea typeface="Rockwell"/>
                  <a:cs typeface="Rockwell"/>
                  <a:sym typeface="Rockwell"/>
                </a:rPr>
                <a:t>  </a:t>
              </a:r>
              <a:endParaRPr b="0" i="0" sz="1400" u="none" cap="none" strike="noStrike">
                <a:solidFill>
                  <a:srgbClr val="000000"/>
                </a:solidFill>
                <a:latin typeface="Arial"/>
                <a:ea typeface="Arial"/>
                <a:cs typeface="Arial"/>
                <a:sym typeface="Arial"/>
              </a:endParaRPr>
            </a:p>
          </p:txBody>
        </p:sp>
      </p:grpSp>
      <p:sp>
        <p:nvSpPr>
          <p:cNvPr id="92" name="Google Shape;92;p1"/>
          <p:cNvSpPr txBox="1"/>
          <p:nvPr/>
        </p:nvSpPr>
        <p:spPr>
          <a:xfrm>
            <a:off x="0" y="1157150"/>
            <a:ext cx="12192000" cy="23876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000"/>
              <a:buFont typeface="Rockwell"/>
              <a:buNone/>
            </a:pPr>
            <a:r>
              <a:rPr b="1" lang="en-US" sz="4800">
                <a:solidFill>
                  <a:schemeClr val="lt1"/>
                </a:solidFill>
                <a:latin typeface="Rockwell"/>
                <a:ea typeface="Rockwell"/>
                <a:cs typeface="Rockwell"/>
                <a:sym typeface="Rockwell"/>
              </a:rPr>
              <a:t>Image Captioning using CNN and RNN</a:t>
            </a:r>
            <a:endParaRPr b="1" i="0" sz="4800" u="none" cap="none" strike="noStrike">
              <a:solidFill>
                <a:schemeClr val="lt1"/>
              </a:solidFill>
              <a:latin typeface="Rockwell"/>
              <a:ea typeface="Rockwell"/>
              <a:cs typeface="Rockwell"/>
              <a:sym typeface="Rockwell"/>
            </a:endParaRPr>
          </a:p>
        </p:txBody>
      </p:sp>
      <p:sp>
        <p:nvSpPr>
          <p:cNvPr id="93" name="Google Shape;93;p1"/>
          <p:cNvSpPr txBox="1"/>
          <p:nvPr/>
        </p:nvSpPr>
        <p:spPr>
          <a:xfrm>
            <a:off x="77750" y="4836050"/>
            <a:ext cx="7082100" cy="1878000"/>
          </a:xfrm>
          <a:prstGeom prst="rect">
            <a:avLst/>
          </a:prstGeom>
          <a:noFill/>
          <a:ln>
            <a:noFill/>
          </a:ln>
        </p:spPr>
        <p:txBody>
          <a:bodyPr anchorCtr="0" anchor="t" bIns="45700" lIns="91425" spcFirstLastPara="1" rIns="91425" wrap="square" tIns="45700">
            <a:noAutofit/>
          </a:bodyPr>
          <a:lstStyle/>
          <a:p>
            <a:pPr indent="-200660" lvl="0" marL="228600" marR="0" rtl="0" algn="l">
              <a:lnSpc>
                <a:spcPct val="90000"/>
              </a:lnSpc>
              <a:spcBef>
                <a:spcPts val="0"/>
              </a:spcBef>
              <a:spcAft>
                <a:spcPts val="0"/>
              </a:spcAft>
              <a:buClr>
                <a:schemeClr val="lt1"/>
              </a:buClr>
              <a:buSzPts val="3160"/>
              <a:buFont typeface="Arial"/>
              <a:buChar char="•"/>
            </a:pPr>
            <a:r>
              <a:rPr lang="en-US" sz="3160">
                <a:solidFill>
                  <a:schemeClr val="lt1"/>
                </a:solidFill>
                <a:latin typeface="Rockwell"/>
                <a:ea typeface="Rockwell"/>
                <a:cs typeface="Rockwell"/>
                <a:sym typeface="Rockwell"/>
              </a:rPr>
              <a:t> Group 11</a:t>
            </a:r>
            <a:endParaRPr sz="3160">
              <a:solidFill>
                <a:schemeClr val="lt1"/>
              </a:solidFill>
              <a:latin typeface="Rockwell"/>
              <a:ea typeface="Rockwell"/>
              <a:cs typeface="Rockwell"/>
              <a:sym typeface="Rockwell"/>
            </a:endParaRPr>
          </a:p>
          <a:p>
            <a:pPr indent="-200660" lvl="0" marL="228600" marR="0" rtl="0" algn="l">
              <a:lnSpc>
                <a:spcPct val="90000"/>
              </a:lnSpc>
              <a:spcBef>
                <a:spcPts val="0"/>
              </a:spcBef>
              <a:spcAft>
                <a:spcPts val="0"/>
              </a:spcAft>
              <a:buClr>
                <a:schemeClr val="lt1"/>
              </a:buClr>
              <a:buSzPts val="3160"/>
              <a:buFont typeface="Arial"/>
              <a:buChar char="•"/>
            </a:pPr>
            <a:r>
              <a:rPr b="0" i="0" lang="en-US" sz="3160" u="none" cap="none" strike="noStrike">
                <a:solidFill>
                  <a:schemeClr val="lt1"/>
                </a:solidFill>
                <a:latin typeface="Rockwell"/>
                <a:ea typeface="Rockwell"/>
                <a:cs typeface="Rockwell"/>
                <a:sym typeface="Rockwell"/>
              </a:rPr>
              <a:t> </a:t>
            </a:r>
            <a:r>
              <a:rPr b="0" i="0" lang="en-US" sz="3160" u="none" cap="none" strike="noStrike">
                <a:solidFill>
                  <a:schemeClr val="lt1"/>
                </a:solidFill>
                <a:latin typeface="Rockwell"/>
                <a:ea typeface="Rockwell"/>
                <a:cs typeface="Rockwell"/>
                <a:sym typeface="Rockwell"/>
              </a:rPr>
              <a:t>Sai Surya Vidul Chinthamaneni</a:t>
            </a:r>
            <a:endParaRPr b="0" i="0" sz="1290" u="none" cap="none" strike="noStrike">
              <a:solidFill>
                <a:srgbClr val="000000"/>
              </a:solidFill>
              <a:latin typeface="Arial"/>
              <a:ea typeface="Arial"/>
              <a:cs typeface="Arial"/>
              <a:sym typeface="Arial"/>
            </a:endParaRPr>
          </a:p>
          <a:p>
            <a:pPr indent="-200660" lvl="0" marL="228600" marR="0" rtl="0" algn="l">
              <a:lnSpc>
                <a:spcPct val="90000"/>
              </a:lnSpc>
              <a:spcBef>
                <a:spcPts val="1000"/>
              </a:spcBef>
              <a:spcAft>
                <a:spcPts val="0"/>
              </a:spcAft>
              <a:buClr>
                <a:schemeClr val="lt1"/>
              </a:buClr>
              <a:buSzPts val="3160"/>
              <a:buFont typeface="Arial"/>
              <a:buChar char="•"/>
            </a:pPr>
            <a:r>
              <a:rPr b="0" i="0" lang="en-US" sz="3160" u="none" cap="none" strike="noStrike">
                <a:solidFill>
                  <a:schemeClr val="lt1"/>
                </a:solidFill>
                <a:latin typeface="Rockwell"/>
                <a:ea typeface="Rockwell"/>
                <a:cs typeface="Rockwell"/>
                <a:sym typeface="Rockwell"/>
              </a:rPr>
              <a:t> </a:t>
            </a:r>
            <a:r>
              <a:rPr lang="en-US" sz="3160">
                <a:solidFill>
                  <a:schemeClr val="lt1"/>
                </a:solidFill>
                <a:latin typeface="Rockwell"/>
                <a:ea typeface="Rockwell"/>
                <a:cs typeface="Rockwell"/>
                <a:sym typeface="Rockwell"/>
              </a:rPr>
              <a:t>Devaki Kalyan Chandra Yadav Podila</a:t>
            </a:r>
            <a:endParaRPr b="0" i="0" sz="3160" u="none" cap="none" strike="noStrike">
              <a:solidFill>
                <a:schemeClr val="lt1"/>
              </a:solidFill>
              <a:latin typeface="Rockwell"/>
              <a:ea typeface="Rockwell"/>
              <a:cs typeface="Rockwell"/>
              <a:sym typeface="Rockwell"/>
            </a:endParaRPr>
          </a:p>
          <a:p>
            <a:pPr indent="0" lvl="0" marL="457200" marR="0" rtl="0" algn="l">
              <a:lnSpc>
                <a:spcPct val="90000"/>
              </a:lnSpc>
              <a:spcBef>
                <a:spcPts val="1000"/>
              </a:spcBef>
              <a:spcAft>
                <a:spcPts val="0"/>
              </a:spcAft>
              <a:buSzPts val="935"/>
              <a:buNone/>
            </a:pPr>
            <a:r>
              <a:t/>
            </a:r>
            <a:endParaRPr b="0" i="0" sz="3160" u="none" cap="none" strike="noStrike">
              <a:solidFill>
                <a:schemeClr val="lt1"/>
              </a:solidFill>
              <a:latin typeface="Rockwell"/>
              <a:ea typeface="Rockwell"/>
              <a:cs typeface="Rockwell"/>
              <a:sym typeface="Rockwe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g2da6f9e5a3c_0_43"/>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sp>
        <p:nvSpPr>
          <p:cNvPr id="162" name="Google Shape;162;g2da6f9e5a3c_0_43"/>
          <p:cNvSpPr txBox="1"/>
          <p:nvPr/>
        </p:nvSpPr>
        <p:spPr>
          <a:xfrm>
            <a:off x="58137" y="0"/>
            <a:ext cx="120756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3DA5"/>
                </a:solidFill>
                <a:latin typeface="Rockwell"/>
                <a:ea typeface="Rockwell"/>
                <a:cs typeface="Rockwell"/>
                <a:sym typeface="Rockwell"/>
              </a:rPr>
              <a:t>RESULTS-BLEU SCORES  </a:t>
            </a:r>
            <a:endParaRPr b="0" i="0" sz="1400" u="none" cap="none" strike="noStrike">
              <a:solidFill>
                <a:srgbClr val="000000"/>
              </a:solidFill>
              <a:latin typeface="Arial"/>
              <a:ea typeface="Arial"/>
              <a:cs typeface="Arial"/>
              <a:sym typeface="Arial"/>
            </a:endParaRPr>
          </a:p>
        </p:txBody>
      </p:sp>
      <p:graphicFrame>
        <p:nvGraphicFramePr>
          <p:cNvPr id="163" name="Google Shape;163;g2da6f9e5a3c_0_43"/>
          <p:cNvGraphicFramePr/>
          <p:nvPr/>
        </p:nvGraphicFramePr>
        <p:xfrm>
          <a:off x="0" y="1797075"/>
          <a:ext cx="3000000" cy="3000000"/>
        </p:xfrm>
        <a:graphic>
          <a:graphicData uri="http://schemas.openxmlformats.org/drawingml/2006/table">
            <a:tbl>
              <a:tblPr>
                <a:noFill/>
                <a:tableStyleId>{47D71CCA-0E7C-4ACE-BA91-5B9082EF6107}</a:tableStyleId>
              </a:tblPr>
              <a:tblGrid>
                <a:gridCol w="2848975"/>
                <a:gridCol w="2323425"/>
                <a:gridCol w="2438400"/>
                <a:gridCol w="2142800"/>
                <a:gridCol w="2438400"/>
              </a:tblGrid>
              <a:tr h="689350">
                <a:tc>
                  <a:txBody>
                    <a:bodyPr/>
                    <a:lstStyle/>
                    <a:p>
                      <a:pPr indent="0" lvl="0" marL="0" rtl="0" algn="ctr">
                        <a:spcBef>
                          <a:spcPts val="0"/>
                        </a:spcBef>
                        <a:spcAft>
                          <a:spcPts val="0"/>
                        </a:spcAft>
                        <a:buNone/>
                      </a:pPr>
                      <a:r>
                        <a:rPr b="1" lang="en-US" sz="2300" u="sng">
                          <a:latin typeface="Times New Roman"/>
                          <a:ea typeface="Times New Roman"/>
                          <a:cs typeface="Times New Roman"/>
                          <a:sym typeface="Times New Roman"/>
                        </a:rPr>
                        <a:t>MODEL</a:t>
                      </a:r>
                      <a:endParaRPr b="1" sz="2300" u="sng">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300" u="sng">
                          <a:latin typeface="Times New Roman"/>
                          <a:ea typeface="Times New Roman"/>
                          <a:cs typeface="Times New Roman"/>
                          <a:sym typeface="Times New Roman"/>
                        </a:rPr>
                        <a:t>BLEU-1</a:t>
                      </a:r>
                      <a:endParaRPr b="1" sz="2300" u="sng">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300" u="sng">
                          <a:latin typeface="Times New Roman"/>
                          <a:ea typeface="Times New Roman"/>
                          <a:cs typeface="Times New Roman"/>
                          <a:sym typeface="Times New Roman"/>
                        </a:rPr>
                        <a:t>BLEU-2</a:t>
                      </a:r>
                      <a:endParaRPr b="1" sz="2300" u="sng">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300" u="sng">
                          <a:latin typeface="Times New Roman"/>
                          <a:ea typeface="Times New Roman"/>
                          <a:cs typeface="Times New Roman"/>
                          <a:sym typeface="Times New Roman"/>
                        </a:rPr>
                        <a:t>BLEU-3</a:t>
                      </a:r>
                      <a:endParaRPr b="1" sz="2300" u="sng">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300" u="sng">
                          <a:latin typeface="Times New Roman"/>
                          <a:ea typeface="Times New Roman"/>
                          <a:cs typeface="Times New Roman"/>
                          <a:sym typeface="Times New Roman"/>
                        </a:rPr>
                        <a:t>BLEU-4</a:t>
                      </a:r>
                      <a:endParaRPr b="1" sz="2300" u="sng">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689350">
                <a:tc>
                  <a:txBody>
                    <a:bodyPr/>
                    <a:lstStyle/>
                    <a:p>
                      <a:pPr indent="0" lvl="0" marL="0" rtl="0" algn="ctr">
                        <a:spcBef>
                          <a:spcPts val="0"/>
                        </a:spcBef>
                        <a:spcAft>
                          <a:spcPts val="0"/>
                        </a:spcAft>
                        <a:buNone/>
                      </a:pPr>
                      <a:r>
                        <a:rPr lang="en-US" sz="2300">
                          <a:latin typeface="Times New Roman"/>
                          <a:ea typeface="Times New Roman"/>
                          <a:cs typeface="Times New Roman"/>
                          <a:sym typeface="Times New Roman"/>
                        </a:rPr>
                        <a:t>BASE </a:t>
                      </a:r>
                      <a:endParaRPr sz="2300">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2300">
                          <a:latin typeface="Times New Roman"/>
                          <a:ea typeface="Times New Roman"/>
                          <a:cs typeface="Times New Roman"/>
                          <a:sym typeface="Times New Roman"/>
                        </a:rPr>
                        <a:t>0.2788</a:t>
                      </a:r>
                      <a:endParaRPr sz="2300">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2300">
                          <a:latin typeface="Times New Roman"/>
                          <a:ea typeface="Times New Roman"/>
                          <a:cs typeface="Times New Roman"/>
                          <a:sym typeface="Times New Roman"/>
                        </a:rPr>
                        <a:t>0.1206</a:t>
                      </a:r>
                      <a:endParaRPr sz="2300">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2300">
                          <a:latin typeface="Times New Roman"/>
                          <a:ea typeface="Times New Roman"/>
                          <a:cs typeface="Times New Roman"/>
                          <a:sym typeface="Times New Roman"/>
                        </a:rPr>
                        <a:t>0.0617</a:t>
                      </a:r>
                      <a:endParaRPr sz="2300">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2300">
                          <a:latin typeface="Times New Roman"/>
                          <a:ea typeface="Times New Roman"/>
                          <a:cs typeface="Times New Roman"/>
                          <a:sym typeface="Times New Roman"/>
                        </a:rPr>
                        <a:t>0.0238</a:t>
                      </a:r>
                      <a:endParaRPr sz="2300">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689350">
                <a:tc>
                  <a:txBody>
                    <a:bodyPr/>
                    <a:lstStyle/>
                    <a:p>
                      <a:pPr indent="0" lvl="0" marL="0" rtl="0" algn="ctr">
                        <a:spcBef>
                          <a:spcPts val="0"/>
                        </a:spcBef>
                        <a:spcAft>
                          <a:spcPts val="0"/>
                        </a:spcAft>
                        <a:buNone/>
                      </a:pPr>
                      <a:r>
                        <a:rPr lang="en-US" sz="2300">
                          <a:latin typeface="Times New Roman"/>
                          <a:ea typeface="Times New Roman"/>
                          <a:cs typeface="Times New Roman"/>
                          <a:sym typeface="Times New Roman"/>
                        </a:rPr>
                        <a:t>SOFT ATTENTION</a:t>
                      </a:r>
                      <a:endParaRPr sz="2300">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2300">
                          <a:latin typeface="Times New Roman"/>
                          <a:ea typeface="Times New Roman"/>
                          <a:cs typeface="Times New Roman"/>
                          <a:sym typeface="Times New Roman"/>
                        </a:rPr>
                        <a:t>0.3567</a:t>
                      </a:r>
                      <a:endParaRPr sz="2300">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2300">
                          <a:latin typeface="Times New Roman"/>
                          <a:ea typeface="Times New Roman"/>
                          <a:cs typeface="Times New Roman"/>
                          <a:sym typeface="Times New Roman"/>
                        </a:rPr>
                        <a:t>0.1869</a:t>
                      </a:r>
                      <a:endParaRPr sz="2300">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2300">
                          <a:latin typeface="Times New Roman"/>
                          <a:ea typeface="Times New Roman"/>
                          <a:cs typeface="Times New Roman"/>
                          <a:sym typeface="Times New Roman"/>
                        </a:rPr>
                        <a:t>0.0973</a:t>
                      </a:r>
                      <a:endParaRPr sz="2300">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2300">
                          <a:latin typeface="Times New Roman"/>
                          <a:ea typeface="Times New Roman"/>
                          <a:cs typeface="Times New Roman"/>
                          <a:sym typeface="Times New Roman"/>
                        </a:rPr>
                        <a:t>0.0457</a:t>
                      </a:r>
                      <a:endParaRPr sz="2300">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689350">
                <a:tc>
                  <a:txBody>
                    <a:bodyPr/>
                    <a:lstStyle/>
                    <a:p>
                      <a:pPr indent="0" lvl="0" marL="0" rtl="0" algn="ctr">
                        <a:spcBef>
                          <a:spcPts val="0"/>
                        </a:spcBef>
                        <a:spcAft>
                          <a:spcPts val="0"/>
                        </a:spcAft>
                        <a:buNone/>
                      </a:pPr>
                      <a:r>
                        <a:rPr lang="en-US" sz="2300">
                          <a:latin typeface="Times New Roman"/>
                          <a:ea typeface="Times New Roman"/>
                          <a:cs typeface="Times New Roman"/>
                          <a:sym typeface="Times New Roman"/>
                        </a:rPr>
                        <a:t>HARD ATTENTION</a:t>
                      </a:r>
                      <a:endParaRPr sz="2300">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2300">
                          <a:latin typeface="Times New Roman"/>
                          <a:ea typeface="Times New Roman"/>
                          <a:cs typeface="Times New Roman"/>
                          <a:sym typeface="Times New Roman"/>
                        </a:rPr>
                        <a:t>0.3380</a:t>
                      </a:r>
                      <a:endParaRPr sz="2300">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2300">
                          <a:latin typeface="Times New Roman"/>
                          <a:ea typeface="Times New Roman"/>
                          <a:cs typeface="Times New Roman"/>
                          <a:sym typeface="Times New Roman"/>
                        </a:rPr>
                        <a:t>0.1727</a:t>
                      </a:r>
                      <a:endParaRPr sz="2300">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2300">
                          <a:latin typeface="Times New Roman"/>
                          <a:ea typeface="Times New Roman"/>
                          <a:cs typeface="Times New Roman"/>
                          <a:sym typeface="Times New Roman"/>
                        </a:rPr>
                        <a:t>0.0883</a:t>
                      </a:r>
                      <a:endParaRPr sz="2300">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2300">
                          <a:latin typeface="Times New Roman"/>
                          <a:ea typeface="Times New Roman"/>
                          <a:cs typeface="Times New Roman"/>
                          <a:sym typeface="Times New Roman"/>
                        </a:rPr>
                        <a:t>0.0391</a:t>
                      </a:r>
                      <a:endParaRPr sz="2300">
                        <a:latin typeface="Times New Roman"/>
                        <a:ea typeface="Times New Roman"/>
                        <a:cs typeface="Times New Roman"/>
                        <a:sym typeface="Times New Roman"/>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64" name="Google Shape;164;g2da6f9e5a3c_0_43"/>
          <p:cNvSpPr txBox="1"/>
          <p:nvPr/>
        </p:nvSpPr>
        <p:spPr>
          <a:xfrm>
            <a:off x="593400" y="5386050"/>
            <a:ext cx="11005200" cy="84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400">
                <a:solidFill>
                  <a:schemeClr val="dk1"/>
                </a:solidFill>
                <a:latin typeface="Times New Roman"/>
                <a:ea typeface="Times New Roman"/>
                <a:cs typeface="Times New Roman"/>
                <a:sym typeface="Times New Roman"/>
              </a:rPr>
              <a:t>Reference paper for optimal ranges of BLEU scores for image captioning models - “Where to put the Image in an Image Caption Generator" (2017)”</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e2376c9ab3_0_0"/>
          <p:cNvSpPr txBox="1"/>
          <p:nvPr/>
        </p:nvSpPr>
        <p:spPr>
          <a:xfrm>
            <a:off x="58137" y="0"/>
            <a:ext cx="120756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3DA5"/>
                </a:solidFill>
                <a:latin typeface="Rockwell"/>
                <a:ea typeface="Rockwell"/>
                <a:cs typeface="Rockwell"/>
                <a:sym typeface="Rockwell"/>
              </a:rPr>
              <a:t>RESULTS-</a:t>
            </a:r>
            <a:r>
              <a:rPr b="1" lang="en-US" sz="3600">
                <a:solidFill>
                  <a:srgbClr val="003DA5"/>
                </a:solidFill>
                <a:latin typeface="Rockwell"/>
                <a:ea typeface="Rockwell"/>
                <a:cs typeface="Rockwell"/>
                <a:sym typeface="Rockwell"/>
              </a:rPr>
              <a:t> BASE CAPTIONS</a:t>
            </a:r>
            <a:r>
              <a:rPr b="1" i="0" lang="en-US" sz="3600" u="none" cap="none" strike="noStrike">
                <a:solidFill>
                  <a:srgbClr val="003DA5"/>
                </a:solidFill>
                <a:latin typeface="Rockwell"/>
                <a:ea typeface="Rockwell"/>
                <a:cs typeface="Rockwell"/>
                <a:sym typeface="Rockwell"/>
              </a:rPr>
              <a:t> </a:t>
            </a:r>
            <a:endParaRPr b="0" i="0" sz="1400" u="none" cap="none" strike="noStrike">
              <a:solidFill>
                <a:srgbClr val="000000"/>
              </a:solidFill>
              <a:latin typeface="Arial"/>
              <a:ea typeface="Arial"/>
              <a:cs typeface="Arial"/>
              <a:sym typeface="Arial"/>
            </a:endParaRPr>
          </a:p>
        </p:txBody>
      </p:sp>
      <p:pic>
        <p:nvPicPr>
          <p:cNvPr id="170" name="Google Shape;170;g2e2376c9ab3_0_0"/>
          <p:cNvPicPr preferRelativeResize="0"/>
          <p:nvPr/>
        </p:nvPicPr>
        <p:blipFill>
          <a:blip r:embed="rId3">
            <a:alphaModFix/>
          </a:blip>
          <a:stretch>
            <a:fillRect/>
          </a:stretch>
        </p:blipFill>
        <p:spPr>
          <a:xfrm>
            <a:off x="5957075" y="1117925"/>
            <a:ext cx="6012425" cy="5322825"/>
          </a:xfrm>
          <a:prstGeom prst="rect">
            <a:avLst/>
          </a:prstGeom>
          <a:noFill/>
          <a:ln>
            <a:noFill/>
          </a:ln>
        </p:spPr>
      </p:pic>
      <p:pic>
        <p:nvPicPr>
          <p:cNvPr id="171" name="Google Shape;171;g2e2376c9ab3_0_0"/>
          <p:cNvPicPr preferRelativeResize="0"/>
          <p:nvPr/>
        </p:nvPicPr>
        <p:blipFill>
          <a:blip r:embed="rId4">
            <a:alphaModFix/>
          </a:blip>
          <a:stretch>
            <a:fillRect/>
          </a:stretch>
        </p:blipFill>
        <p:spPr>
          <a:xfrm>
            <a:off x="315575" y="943652"/>
            <a:ext cx="5157875" cy="5671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e257bf3fff_0_4"/>
          <p:cNvSpPr txBox="1"/>
          <p:nvPr/>
        </p:nvSpPr>
        <p:spPr>
          <a:xfrm>
            <a:off x="58137" y="0"/>
            <a:ext cx="120756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3DA5"/>
                </a:solidFill>
                <a:latin typeface="Rockwell"/>
                <a:ea typeface="Rockwell"/>
                <a:cs typeface="Rockwell"/>
                <a:sym typeface="Rockwell"/>
              </a:rPr>
              <a:t>RESULTS-B</a:t>
            </a:r>
            <a:r>
              <a:rPr b="1" lang="en-US" sz="3600">
                <a:solidFill>
                  <a:srgbClr val="003DA5"/>
                </a:solidFill>
                <a:latin typeface="Rockwell"/>
                <a:ea typeface="Rockwell"/>
                <a:cs typeface="Rockwell"/>
                <a:sym typeface="Rockwell"/>
              </a:rPr>
              <a:t>ASE CAPTIONS</a:t>
            </a:r>
            <a:r>
              <a:rPr b="1" i="0" lang="en-US" sz="3600" u="none" cap="none" strike="noStrike">
                <a:solidFill>
                  <a:srgbClr val="003DA5"/>
                </a:solidFill>
                <a:latin typeface="Rockwell"/>
                <a:ea typeface="Rockwell"/>
                <a:cs typeface="Rockwell"/>
                <a:sym typeface="Rockwell"/>
              </a:rPr>
              <a:t> </a:t>
            </a:r>
            <a:endParaRPr b="0" i="0" sz="1400" u="none" cap="none" strike="noStrike">
              <a:solidFill>
                <a:srgbClr val="000000"/>
              </a:solidFill>
              <a:latin typeface="Arial"/>
              <a:ea typeface="Arial"/>
              <a:cs typeface="Arial"/>
              <a:sym typeface="Arial"/>
            </a:endParaRPr>
          </a:p>
        </p:txBody>
      </p:sp>
      <p:pic>
        <p:nvPicPr>
          <p:cNvPr id="177" name="Google Shape;177;g2e257bf3fff_0_4"/>
          <p:cNvPicPr preferRelativeResize="0"/>
          <p:nvPr/>
        </p:nvPicPr>
        <p:blipFill>
          <a:blip r:embed="rId3">
            <a:alphaModFix/>
          </a:blip>
          <a:stretch>
            <a:fillRect/>
          </a:stretch>
        </p:blipFill>
        <p:spPr>
          <a:xfrm>
            <a:off x="6149825" y="1375688"/>
            <a:ext cx="5867400" cy="4695825"/>
          </a:xfrm>
          <a:prstGeom prst="rect">
            <a:avLst/>
          </a:prstGeom>
          <a:noFill/>
          <a:ln>
            <a:noFill/>
          </a:ln>
        </p:spPr>
      </p:pic>
      <p:pic>
        <p:nvPicPr>
          <p:cNvPr id="178" name="Google Shape;178;g2e257bf3fff_0_4"/>
          <p:cNvPicPr preferRelativeResize="0"/>
          <p:nvPr/>
        </p:nvPicPr>
        <p:blipFill>
          <a:blip r:embed="rId4">
            <a:alphaModFix/>
          </a:blip>
          <a:stretch>
            <a:fillRect/>
          </a:stretch>
        </p:blipFill>
        <p:spPr>
          <a:xfrm>
            <a:off x="131400" y="1292275"/>
            <a:ext cx="5743774" cy="48626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e2376c9ab3_0_5"/>
          <p:cNvSpPr txBox="1"/>
          <p:nvPr/>
        </p:nvSpPr>
        <p:spPr>
          <a:xfrm>
            <a:off x="58137" y="0"/>
            <a:ext cx="120756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3DA5"/>
                </a:solidFill>
                <a:latin typeface="Rockwell"/>
                <a:ea typeface="Rockwell"/>
                <a:cs typeface="Rockwell"/>
                <a:sym typeface="Rockwell"/>
              </a:rPr>
              <a:t>RESULTS-</a:t>
            </a:r>
            <a:r>
              <a:rPr b="1" lang="en-US" sz="3600">
                <a:solidFill>
                  <a:srgbClr val="003DA5"/>
                </a:solidFill>
                <a:latin typeface="Rockwell"/>
                <a:ea typeface="Rockwell"/>
                <a:cs typeface="Rockwell"/>
                <a:sym typeface="Rockwell"/>
              </a:rPr>
              <a:t> SOFT ATTENTION CAPTIONS</a:t>
            </a:r>
            <a:r>
              <a:rPr b="1" i="0" lang="en-US" sz="3600" u="none" cap="none" strike="noStrike">
                <a:solidFill>
                  <a:srgbClr val="003DA5"/>
                </a:solidFill>
                <a:latin typeface="Rockwell"/>
                <a:ea typeface="Rockwell"/>
                <a:cs typeface="Rockwell"/>
                <a:sym typeface="Rockwell"/>
              </a:rPr>
              <a:t> </a:t>
            </a:r>
            <a:endParaRPr b="0" i="0" sz="1400" u="none" cap="none" strike="noStrike">
              <a:solidFill>
                <a:srgbClr val="000000"/>
              </a:solidFill>
              <a:latin typeface="Arial"/>
              <a:ea typeface="Arial"/>
              <a:cs typeface="Arial"/>
              <a:sym typeface="Arial"/>
            </a:endParaRPr>
          </a:p>
        </p:txBody>
      </p:sp>
      <p:pic>
        <p:nvPicPr>
          <p:cNvPr id="184" name="Google Shape;184;g2e2376c9ab3_0_5"/>
          <p:cNvPicPr preferRelativeResize="0"/>
          <p:nvPr/>
        </p:nvPicPr>
        <p:blipFill>
          <a:blip r:embed="rId3">
            <a:alphaModFix/>
          </a:blip>
          <a:stretch>
            <a:fillRect/>
          </a:stretch>
        </p:blipFill>
        <p:spPr>
          <a:xfrm>
            <a:off x="58125" y="1319538"/>
            <a:ext cx="5913075" cy="4804225"/>
          </a:xfrm>
          <a:prstGeom prst="rect">
            <a:avLst/>
          </a:prstGeom>
          <a:noFill/>
          <a:ln>
            <a:noFill/>
          </a:ln>
        </p:spPr>
      </p:pic>
      <p:pic>
        <p:nvPicPr>
          <p:cNvPr id="185" name="Google Shape;185;g2e2376c9ab3_0_5"/>
          <p:cNvPicPr preferRelativeResize="0"/>
          <p:nvPr/>
        </p:nvPicPr>
        <p:blipFill>
          <a:blip r:embed="rId4">
            <a:alphaModFix/>
          </a:blip>
          <a:stretch>
            <a:fillRect/>
          </a:stretch>
        </p:blipFill>
        <p:spPr>
          <a:xfrm>
            <a:off x="6342525" y="1319550"/>
            <a:ext cx="5791200" cy="4804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e257bf3fff_0_11"/>
          <p:cNvSpPr txBox="1"/>
          <p:nvPr/>
        </p:nvSpPr>
        <p:spPr>
          <a:xfrm>
            <a:off x="58137" y="0"/>
            <a:ext cx="120756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3DA5"/>
                </a:solidFill>
                <a:latin typeface="Rockwell"/>
                <a:ea typeface="Rockwell"/>
                <a:cs typeface="Rockwell"/>
                <a:sym typeface="Rockwell"/>
              </a:rPr>
              <a:t>RESULTS-</a:t>
            </a:r>
            <a:r>
              <a:rPr b="1" lang="en-US" sz="3600">
                <a:solidFill>
                  <a:srgbClr val="003DA5"/>
                </a:solidFill>
                <a:latin typeface="Rockwell"/>
                <a:ea typeface="Rockwell"/>
                <a:cs typeface="Rockwell"/>
                <a:sym typeface="Rockwell"/>
              </a:rPr>
              <a:t> SOFT ATTENTION CAPTIONS</a:t>
            </a:r>
            <a:r>
              <a:rPr b="1" i="0" lang="en-US" sz="3600" u="none" cap="none" strike="noStrike">
                <a:solidFill>
                  <a:srgbClr val="003DA5"/>
                </a:solidFill>
                <a:latin typeface="Rockwell"/>
                <a:ea typeface="Rockwell"/>
                <a:cs typeface="Rockwell"/>
                <a:sym typeface="Rockwell"/>
              </a:rPr>
              <a:t> </a:t>
            </a:r>
            <a:endParaRPr b="0" i="0" sz="1400" u="none" cap="none" strike="noStrike">
              <a:solidFill>
                <a:srgbClr val="000000"/>
              </a:solidFill>
              <a:latin typeface="Arial"/>
              <a:ea typeface="Arial"/>
              <a:cs typeface="Arial"/>
              <a:sym typeface="Arial"/>
            </a:endParaRPr>
          </a:p>
        </p:txBody>
      </p:sp>
      <p:pic>
        <p:nvPicPr>
          <p:cNvPr id="191" name="Google Shape;191;g2e257bf3fff_0_11"/>
          <p:cNvPicPr preferRelativeResize="0"/>
          <p:nvPr/>
        </p:nvPicPr>
        <p:blipFill>
          <a:blip r:embed="rId3">
            <a:alphaModFix/>
          </a:blip>
          <a:stretch>
            <a:fillRect/>
          </a:stretch>
        </p:blipFill>
        <p:spPr>
          <a:xfrm>
            <a:off x="860275" y="962025"/>
            <a:ext cx="4636348" cy="5546501"/>
          </a:xfrm>
          <a:prstGeom prst="rect">
            <a:avLst/>
          </a:prstGeom>
          <a:noFill/>
          <a:ln>
            <a:noFill/>
          </a:ln>
        </p:spPr>
      </p:pic>
      <p:pic>
        <p:nvPicPr>
          <p:cNvPr id="192" name="Google Shape;192;g2e257bf3fff_0_11"/>
          <p:cNvPicPr preferRelativeResize="0"/>
          <p:nvPr/>
        </p:nvPicPr>
        <p:blipFill>
          <a:blip r:embed="rId4">
            <a:alphaModFix/>
          </a:blip>
          <a:stretch>
            <a:fillRect/>
          </a:stretch>
        </p:blipFill>
        <p:spPr>
          <a:xfrm>
            <a:off x="6618275" y="962025"/>
            <a:ext cx="4340250" cy="5546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e2376c9ab3_0_10"/>
          <p:cNvSpPr txBox="1"/>
          <p:nvPr/>
        </p:nvSpPr>
        <p:spPr>
          <a:xfrm>
            <a:off x="58137" y="0"/>
            <a:ext cx="120756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3DA5"/>
                </a:solidFill>
                <a:latin typeface="Rockwell"/>
                <a:ea typeface="Rockwell"/>
                <a:cs typeface="Rockwell"/>
                <a:sym typeface="Rockwell"/>
              </a:rPr>
              <a:t>RESULTS-</a:t>
            </a:r>
            <a:r>
              <a:rPr b="1" lang="en-US" sz="3600">
                <a:solidFill>
                  <a:srgbClr val="003DA5"/>
                </a:solidFill>
                <a:latin typeface="Rockwell"/>
                <a:ea typeface="Rockwell"/>
                <a:cs typeface="Rockwell"/>
                <a:sym typeface="Rockwell"/>
              </a:rPr>
              <a:t> HARD ATTENTION CAPTIONS</a:t>
            </a:r>
            <a:r>
              <a:rPr b="1" i="0" lang="en-US" sz="3600" u="none" cap="none" strike="noStrike">
                <a:solidFill>
                  <a:srgbClr val="003DA5"/>
                </a:solidFill>
                <a:latin typeface="Rockwell"/>
                <a:ea typeface="Rockwell"/>
                <a:cs typeface="Rockwell"/>
                <a:sym typeface="Rockwell"/>
              </a:rPr>
              <a:t> </a:t>
            </a:r>
            <a:endParaRPr b="0" i="0" sz="1400" u="none" cap="none" strike="noStrike">
              <a:solidFill>
                <a:srgbClr val="000000"/>
              </a:solidFill>
              <a:latin typeface="Arial"/>
              <a:ea typeface="Arial"/>
              <a:cs typeface="Arial"/>
              <a:sym typeface="Arial"/>
            </a:endParaRPr>
          </a:p>
        </p:txBody>
      </p:sp>
      <p:pic>
        <p:nvPicPr>
          <p:cNvPr id="198" name="Google Shape;198;g2e2376c9ab3_0_10"/>
          <p:cNvPicPr preferRelativeResize="0"/>
          <p:nvPr/>
        </p:nvPicPr>
        <p:blipFill>
          <a:blip r:embed="rId3">
            <a:alphaModFix/>
          </a:blip>
          <a:stretch>
            <a:fillRect/>
          </a:stretch>
        </p:blipFill>
        <p:spPr>
          <a:xfrm>
            <a:off x="434900" y="1422900"/>
            <a:ext cx="5860425" cy="4613325"/>
          </a:xfrm>
          <a:prstGeom prst="rect">
            <a:avLst/>
          </a:prstGeom>
          <a:noFill/>
          <a:ln>
            <a:noFill/>
          </a:ln>
        </p:spPr>
      </p:pic>
      <p:pic>
        <p:nvPicPr>
          <p:cNvPr id="199" name="Google Shape;199;g2e2376c9ab3_0_10"/>
          <p:cNvPicPr preferRelativeResize="0"/>
          <p:nvPr/>
        </p:nvPicPr>
        <p:blipFill>
          <a:blip r:embed="rId4">
            <a:alphaModFix/>
          </a:blip>
          <a:stretch>
            <a:fillRect/>
          </a:stretch>
        </p:blipFill>
        <p:spPr>
          <a:xfrm>
            <a:off x="7217075" y="1282000"/>
            <a:ext cx="4349100" cy="5032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e257bf3fff_0_18"/>
          <p:cNvSpPr txBox="1"/>
          <p:nvPr/>
        </p:nvSpPr>
        <p:spPr>
          <a:xfrm>
            <a:off x="58137" y="0"/>
            <a:ext cx="120756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3DA5"/>
                </a:solidFill>
                <a:latin typeface="Rockwell"/>
                <a:ea typeface="Rockwell"/>
                <a:cs typeface="Rockwell"/>
                <a:sym typeface="Rockwell"/>
              </a:rPr>
              <a:t>RESULTS-</a:t>
            </a:r>
            <a:r>
              <a:rPr b="1" lang="en-US" sz="3600">
                <a:solidFill>
                  <a:srgbClr val="003DA5"/>
                </a:solidFill>
                <a:latin typeface="Rockwell"/>
                <a:ea typeface="Rockwell"/>
                <a:cs typeface="Rockwell"/>
                <a:sym typeface="Rockwell"/>
              </a:rPr>
              <a:t> HARD ATTENTION CAPTIONS</a:t>
            </a:r>
            <a:r>
              <a:rPr b="1" i="0" lang="en-US" sz="3600" u="none" cap="none" strike="noStrike">
                <a:solidFill>
                  <a:srgbClr val="003DA5"/>
                </a:solidFill>
                <a:latin typeface="Rockwell"/>
                <a:ea typeface="Rockwell"/>
                <a:cs typeface="Rockwell"/>
                <a:sym typeface="Rockwell"/>
              </a:rPr>
              <a:t> </a:t>
            </a:r>
            <a:endParaRPr b="0" i="0" sz="1400" u="none" cap="none" strike="noStrike">
              <a:solidFill>
                <a:srgbClr val="000000"/>
              </a:solidFill>
              <a:latin typeface="Arial"/>
              <a:ea typeface="Arial"/>
              <a:cs typeface="Arial"/>
              <a:sym typeface="Arial"/>
            </a:endParaRPr>
          </a:p>
        </p:txBody>
      </p:sp>
      <p:pic>
        <p:nvPicPr>
          <p:cNvPr id="205" name="Google Shape;205;g2e257bf3fff_0_18"/>
          <p:cNvPicPr preferRelativeResize="0"/>
          <p:nvPr/>
        </p:nvPicPr>
        <p:blipFill>
          <a:blip r:embed="rId3">
            <a:alphaModFix/>
          </a:blip>
          <a:stretch>
            <a:fillRect/>
          </a:stretch>
        </p:blipFill>
        <p:spPr>
          <a:xfrm>
            <a:off x="58125" y="1323400"/>
            <a:ext cx="6000750" cy="4524950"/>
          </a:xfrm>
          <a:prstGeom prst="rect">
            <a:avLst/>
          </a:prstGeom>
          <a:noFill/>
          <a:ln>
            <a:noFill/>
          </a:ln>
        </p:spPr>
      </p:pic>
      <p:pic>
        <p:nvPicPr>
          <p:cNvPr id="206" name="Google Shape;206;g2e257bf3fff_0_18"/>
          <p:cNvPicPr preferRelativeResize="0"/>
          <p:nvPr/>
        </p:nvPicPr>
        <p:blipFill>
          <a:blip r:embed="rId4">
            <a:alphaModFix/>
          </a:blip>
          <a:stretch>
            <a:fillRect/>
          </a:stretch>
        </p:blipFill>
        <p:spPr>
          <a:xfrm>
            <a:off x="6399675" y="1323400"/>
            <a:ext cx="5734050" cy="45249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g2e208d4b8f3_0_9"/>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sp>
        <p:nvSpPr>
          <p:cNvPr id="212" name="Google Shape;212;g2e208d4b8f3_0_9"/>
          <p:cNvSpPr txBox="1"/>
          <p:nvPr/>
        </p:nvSpPr>
        <p:spPr>
          <a:xfrm>
            <a:off x="614593" y="242974"/>
            <a:ext cx="120831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rPr b="1" lang="en-US" sz="4400">
                <a:solidFill>
                  <a:srgbClr val="003DA5"/>
                </a:solidFill>
                <a:latin typeface="Rockwell"/>
                <a:ea typeface="Rockwell"/>
                <a:cs typeface="Rockwell"/>
                <a:sym typeface="Rockwell"/>
              </a:rPr>
              <a:t>FUTURE DIRECTION</a:t>
            </a:r>
            <a:endParaRPr b="0" i="0" sz="1400" u="none" cap="none" strike="noStrike">
              <a:solidFill>
                <a:srgbClr val="000000"/>
              </a:solidFill>
              <a:latin typeface="Arial"/>
              <a:ea typeface="Arial"/>
              <a:cs typeface="Arial"/>
              <a:sym typeface="Arial"/>
            </a:endParaRPr>
          </a:p>
        </p:txBody>
      </p:sp>
      <p:sp>
        <p:nvSpPr>
          <p:cNvPr id="213" name="Google Shape;213;g2e208d4b8f3_0_9"/>
          <p:cNvSpPr txBox="1"/>
          <p:nvPr/>
        </p:nvSpPr>
        <p:spPr>
          <a:xfrm>
            <a:off x="614600" y="2201625"/>
            <a:ext cx="10293600" cy="3786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1000"/>
              </a:spcBef>
              <a:spcAft>
                <a:spcPts val="0"/>
              </a:spcAft>
              <a:buNone/>
            </a:pPr>
            <a:r>
              <a:t/>
            </a:r>
            <a:endParaRPr/>
          </a:p>
        </p:txBody>
      </p:sp>
      <p:sp>
        <p:nvSpPr>
          <p:cNvPr id="214" name="Google Shape;214;g2e208d4b8f3_0_9"/>
          <p:cNvSpPr txBox="1"/>
          <p:nvPr/>
        </p:nvSpPr>
        <p:spPr>
          <a:xfrm>
            <a:off x="502800" y="1797063"/>
            <a:ext cx="11186400" cy="3561900"/>
          </a:xfrm>
          <a:prstGeom prst="rect">
            <a:avLst/>
          </a:prstGeom>
          <a:noFill/>
          <a:ln>
            <a:noFill/>
          </a:ln>
        </p:spPr>
        <p:txBody>
          <a:bodyPr anchorCtr="0" anchor="t" bIns="91425" lIns="91425" spcFirstLastPara="1" rIns="91425" wrap="square" tIns="91425">
            <a:spAutoFit/>
          </a:bodyPr>
          <a:lstStyle/>
          <a:p>
            <a:pPr indent="-228600" lvl="0" marL="228600" rtl="0" algn="just">
              <a:lnSpc>
                <a:spcPct val="90000"/>
              </a:lnSpc>
              <a:spcBef>
                <a:spcPts val="10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Implementation of more metrics such as </a:t>
            </a:r>
            <a:r>
              <a:rPr lang="en-US" sz="2400">
                <a:solidFill>
                  <a:schemeClr val="dk1"/>
                </a:solidFill>
                <a:latin typeface="Times New Roman"/>
                <a:ea typeface="Times New Roman"/>
                <a:cs typeface="Times New Roman"/>
                <a:sym typeface="Times New Roman"/>
              </a:rPr>
              <a:t>ROUGE and METEOR scores, </a:t>
            </a:r>
            <a:r>
              <a:rPr lang="en-US" sz="2400">
                <a:solidFill>
                  <a:schemeClr val="dk1"/>
                </a:solidFill>
                <a:latin typeface="Times New Roman"/>
                <a:ea typeface="Times New Roman"/>
                <a:cs typeface="Times New Roman"/>
                <a:sym typeface="Times New Roman"/>
              </a:rPr>
              <a:t>in order to better understand and evaluate the models.</a:t>
            </a:r>
            <a:endParaRPr sz="2400">
              <a:solidFill>
                <a:schemeClr val="dk1"/>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More fine tuning and implementation the CNN model from scratch, thus </a:t>
            </a:r>
            <a:r>
              <a:rPr lang="en-US" sz="2400">
                <a:solidFill>
                  <a:schemeClr val="dk1"/>
                </a:solidFill>
                <a:latin typeface="Times New Roman"/>
                <a:ea typeface="Times New Roman"/>
                <a:cs typeface="Times New Roman"/>
                <a:sym typeface="Times New Roman"/>
              </a:rPr>
              <a:t>tailoring</a:t>
            </a:r>
            <a:r>
              <a:rPr lang="en-US" sz="2400">
                <a:solidFill>
                  <a:schemeClr val="dk1"/>
                </a:solidFill>
                <a:latin typeface="Times New Roman"/>
                <a:ea typeface="Times New Roman"/>
                <a:cs typeface="Times New Roman"/>
                <a:sym typeface="Times New Roman"/>
              </a:rPr>
              <a:t> it better for task.</a:t>
            </a:r>
            <a:endParaRPr sz="2400">
              <a:solidFill>
                <a:schemeClr val="dk1"/>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Exploring the use of Transformer-based attention mechanisms, which have shown superior performance in such NLP based tasks.</a:t>
            </a:r>
            <a:endParaRPr sz="2400">
              <a:solidFill>
                <a:schemeClr val="dk1"/>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Training the models on other </a:t>
            </a:r>
            <a:r>
              <a:rPr lang="en-US" sz="2400">
                <a:solidFill>
                  <a:schemeClr val="dk1"/>
                </a:solidFill>
                <a:latin typeface="Times New Roman"/>
                <a:ea typeface="Times New Roman"/>
                <a:cs typeface="Times New Roman"/>
                <a:sym typeface="Times New Roman"/>
              </a:rPr>
              <a:t>datasets</a:t>
            </a:r>
            <a:r>
              <a:rPr lang="en-US" sz="2400">
                <a:solidFill>
                  <a:schemeClr val="dk1"/>
                </a:solidFill>
                <a:latin typeface="Times New Roman"/>
                <a:ea typeface="Times New Roman"/>
                <a:cs typeface="Times New Roman"/>
                <a:sym typeface="Times New Roman"/>
              </a:rPr>
              <a:t> such as Flickr30k and MS COCO and implementation of additional </a:t>
            </a:r>
            <a:r>
              <a:rPr lang="en-US" sz="2400">
                <a:solidFill>
                  <a:schemeClr val="dk1"/>
                </a:solidFill>
                <a:latin typeface="Times New Roman"/>
                <a:ea typeface="Times New Roman"/>
                <a:cs typeface="Times New Roman"/>
                <a:sym typeface="Times New Roman"/>
              </a:rPr>
              <a:t>strategies</a:t>
            </a:r>
            <a:r>
              <a:rPr lang="en-US" sz="2400">
                <a:solidFill>
                  <a:schemeClr val="dk1"/>
                </a:solidFill>
                <a:latin typeface="Times New Roman"/>
                <a:ea typeface="Times New Roman"/>
                <a:cs typeface="Times New Roman"/>
                <a:sym typeface="Times New Roman"/>
              </a:rPr>
              <a:t> such as dropout, data augmentation, random cropping and so on.</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17"/>
          <p:cNvPicPr preferRelativeResize="0"/>
          <p:nvPr/>
        </p:nvPicPr>
        <p:blipFill rotWithShape="1">
          <a:blip r:embed="rId3">
            <a:alphaModFix/>
          </a:blip>
          <a:srcRect b="0" l="0" r="0" t="0"/>
          <a:stretch/>
        </p:blipFill>
        <p:spPr>
          <a:xfrm>
            <a:off x="10556413" y="6235641"/>
            <a:ext cx="1244600" cy="379385"/>
          </a:xfrm>
          <a:prstGeom prst="rect">
            <a:avLst/>
          </a:prstGeom>
          <a:noFill/>
          <a:ln>
            <a:noFill/>
          </a:ln>
        </p:spPr>
      </p:pic>
      <p:sp>
        <p:nvSpPr>
          <p:cNvPr id="220" name="Google Shape;220;p17"/>
          <p:cNvSpPr txBox="1"/>
          <p:nvPr/>
        </p:nvSpPr>
        <p:spPr>
          <a:xfrm>
            <a:off x="4262439" y="3090446"/>
            <a:ext cx="3667121" cy="67710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003DA5"/>
                </a:solidFill>
                <a:latin typeface="Rockwell"/>
                <a:ea typeface="Rockwell"/>
                <a:cs typeface="Rockwell"/>
                <a:sym typeface="Rockwell"/>
              </a:rPr>
              <a:t>THANK  YOU</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2"/>
          <p:cNvPicPr preferRelativeResize="0"/>
          <p:nvPr/>
        </p:nvPicPr>
        <p:blipFill rotWithShape="1">
          <a:blip r:embed="rId3">
            <a:alphaModFix/>
          </a:blip>
          <a:srcRect b="0" l="0" r="0" t="0"/>
          <a:stretch/>
        </p:blipFill>
        <p:spPr>
          <a:xfrm>
            <a:off x="10556413" y="6235641"/>
            <a:ext cx="1244600" cy="379385"/>
          </a:xfrm>
          <a:prstGeom prst="rect">
            <a:avLst/>
          </a:prstGeom>
          <a:noFill/>
          <a:ln>
            <a:noFill/>
          </a:ln>
        </p:spPr>
      </p:pic>
      <p:sp>
        <p:nvSpPr>
          <p:cNvPr id="99" name="Google Shape;99;p2"/>
          <p:cNvSpPr txBox="1"/>
          <p:nvPr/>
        </p:nvSpPr>
        <p:spPr>
          <a:xfrm>
            <a:off x="614593" y="242974"/>
            <a:ext cx="12083142" cy="67710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003DA5"/>
                </a:solidFill>
                <a:latin typeface="Rockwell"/>
                <a:ea typeface="Rockwell"/>
                <a:cs typeface="Rockwell"/>
                <a:sym typeface="Rockwell"/>
              </a:rPr>
              <a:t>INTRODUCTION</a:t>
            </a:r>
            <a:endParaRPr b="0" i="0" sz="1400" u="none" cap="none" strike="noStrike">
              <a:solidFill>
                <a:srgbClr val="000000"/>
              </a:solidFill>
              <a:latin typeface="Arial"/>
              <a:ea typeface="Arial"/>
              <a:cs typeface="Arial"/>
              <a:sym typeface="Arial"/>
            </a:endParaRPr>
          </a:p>
        </p:txBody>
      </p:sp>
      <p:sp>
        <p:nvSpPr>
          <p:cNvPr id="100" name="Google Shape;100;p2"/>
          <p:cNvSpPr txBox="1"/>
          <p:nvPr/>
        </p:nvSpPr>
        <p:spPr>
          <a:xfrm>
            <a:off x="787325" y="1543575"/>
            <a:ext cx="5967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01" name="Google Shape;101;p2"/>
          <p:cNvSpPr txBox="1"/>
          <p:nvPr/>
        </p:nvSpPr>
        <p:spPr>
          <a:xfrm>
            <a:off x="614600" y="1012350"/>
            <a:ext cx="10515600" cy="5602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en-US" sz="1900">
                <a:solidFill>
                  <a:schemeClr val="dk1"/>
                </a:solidFill>
                <a:latin typeface="Times New Roman"/>
                <a:ea typeface="Times New Roman"/>
                <a:cs typeface="Times New Roman"/>
                <a:sym typeface="Times New Roman"/>
              </a:rPr>
              <a:t>What is Image Captioning?</a:t>
            </a:r>
            <a:endParaRPr b="1" sz="1900">
              <a:solidFill>
                <a:schemeClr val="dk1"/>
              </a:solidFill>
              <a:latin typeface="Times New Roman"/>
              <a:ea typeface="Times New Roman"/>
              <a:cs typeface="Times New Roman"/>
              <a:sym typeface="Times New Roman"/>
            </a:endParaRPr>
          </a:p>
          <a:p>
            <a:pPr indent="-349250" lvl="0" marL="457200" rtl="0" algn="l">
              <a:lnSpc>
                <a:spcPct val="115000"/>
              </a:lnSpc>
              <a:spcBef>
                <a:spcPts val="1200"/>
              </a:spcBef>
              <a:spcAft>
                <a:spcPts val="0"/>
              </a:spcAft>
              <a:buClr>
                <a:schemeClr val="dk1"/>
              </a:buClr>
              <a:buSzPts val="1900"/>
              <a:buChar char="●"/>
            </a:pPr>
            <a:r>
              <a:rPr b="1" lang="en-US" sz="1900">
                <a:solidFill>
                  <a:schemeClr val="dk1"/>
                </a:solidFill>
                <a:latin typeface="Times New Roman"/>
                <a:ea typeface="Times New Roman"/>
                <a:cs typeface="Times New Roman"/>
                <a:sym typeface="Times New Roman"/>
              </a:rPr>
              <a:t>Definition</a:t>
            </a:r>
            <a:r>
              <a:rPr lang="en-US" sz="1900">
                <a:solidFill>
                  <a:schemeClr val="dk1"/>
                </a:solidFill>
                <a:latin typeface="Times New Roman"/>
                <a:ea typeface="Times New Roman"/>
                <a:cs typeface="Times New Roman"/>
                <a:sym typeface="Times New Roman"/>
              </a:rPr>
              <a:t>: Image captioning is the process of creating a textual description for a digital image</a:t>
            </a:r>
            <a:endParaRPr sz="1900">
              <a:solidFill>
                <a:schemeClr val="dk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dk1"/>
              </a:buClr>
              <a:buSzPts val="1900"/>
              <a:buChar char="●"/>
            </a:pPr>
            <a:r>
              <a:rPr b="1" lang="en-US" sz="1900">
                <a:solidFill>
                  <a:schemeClr val="dk1"/>
                </a:solidFill>
                <a:latin typeface="Times New Roman"/>
                <a:ea typeface="Times New Roman"/>
                <a:cs typeface="Times New Roman"/>
                <a:sym typeface="Times New Roman"/>
              </a:rPr>
              <a:t>Technological Intersection</a:t>
            </a:r>
            <a:r>
              <a:rPr lang="en-US" sz="1900">
                <a:solidFill>
                  <a:schemeClr val="dk1"/>
                </a:solidFill>
                <a:latin typeface="Times New Roman"/>
                <a:ea typeface="Times New Roman"/>
                <a:cs typeface="Times New Roman"/>
                <a:sym typeface="Times New Roman"/>
              </a:rPr>
              <a:t>:</a:t>
            </a:r>
            <a:endParaRPr sz="1900">
              <a:solidFill>
                <a:schemeClr val="dk1"/>
              </a:solidFill>
              <a:latin typeface="Times New Roman"/>
              <a:ea typeface="Times New Roman"/>
              <a:cs typeface="Times New Roman"/>
              <a:sym typeface="Times New Roman"/>
            </a:endParaRPr>
          </a:p>
          <a:p>
            <a:pPr indent="-349250" lvl="1" marL="914400" rtl="0" algn="l">
              <a:lnSpc>
                <a:spcPct val="115000"/>
              </a:lnSpc>
              <a:spcBef>
                <a:spcPts val="0"/>
              </a:spcBef>
              <a:spcAft>
                <a:spcPts val="0"/>
              </a:spcAft>
              <a:buClr>
                <a:schemeClr val="dk1"/>
              </a:buClr>
              <a:buSzPts val="1900"/>
              <a:buChar char="○"/>
            </a:pPr>
            <a:r>
              <a:rPr b="1" lang="en-US" sz="1900">
                <a:solidFill>
                  <a:schemeClr val="dk1"/>
                </a:solidFill>
                <a:latin typeface="Times New Roman"/>
                <a:ea typeface="Times New Roman"/>
                <a:cs typeface="Times New Roman"/>
                <a:sym typeface="Times New Roman"/>
              </a:rPr>
              <a:t>Computer Vision</a:t>
            </a:r>
            <a:r>
              <a:rPr lang="en-US" sz="1900">
                <a:solidFill>
                  <a:schemeClr val="dk1"/>
                </a:solidFill>
                <a:latin typeface="Times New Roman"/>
                <a:ea typeface="Times New Roman"/>
                <a:cs typeface="Times New Roman"/>
                <a:sym typeface="Times New Roman"/>
              </a:rPr>
              <a:t>: Analyzes and interprets what is depicted in the image.</a:t>
            </a:r>
            <a:endParaRPr sz="1900">
              <a:solidFill>
                <a:schemeClr val="dk1"/>
              </a:solidFill>
              <a:latin typeface="Times New Roman"/>
              <a:ea typeface="Times New Roman"/>
              <a:cs typeface="Times New Roman"/>
              <a:sym typeface="Times New Roman"/>
            </a:endParaRPr>
          </a:p>
          <a:p>
            <a:pPr indent="-349250" lvl="1" marL="914400" rtl="0" algn="l">
              <a:lnSpc>
                <a:spcPct val="115000"/>
              </a:lnSpc>
              <a:spcBef>
                <a:spcPts val="0"/>
              </a:spcBef>
              <a:spcAft>
                <a:spcPts val="0"/>
              </a:spcAft>
              <a:buClr>
                <a:schemeClr val="dk1"/>
              </a:buClr>
              <a:buSzPts val="1900"/>
              <a:buChar char="○"/>
            </a:pPr>
            <a:r>
              <a:rPr b="1" lang="en-US" sz="1900">
                <a:solidFill>
                  <a:schemeClr val="dk1"/>
                </a:solidFill>
                <a:latin typeface="Times New Roman"/>
                <a:ea typeface="Times New Roman"/>
                <a:cs typeface="Times New Roman"/>
                <a:sym typeface="Times New Roman"/>
              </a:rPr>
              <a:t>Natural Language Processing</a:t>
            </a:r>
            <a:r>
              <a:rPr lang="en-US" sz="1900">
                <a:solidFill>
                  <a:schemeClr val="dk1"/>
                </a:solidFill>
                <a:latin typeface="Times New Roman"/>
                <a:ea typeface="Times New Roman"/>
                <a:cs typeface="Times New Roman"/>
                <a:sym typeface="Times New Roman"/>
              </a:rPr>
              <a:t>: Generates coherent and contextually relevant text based on the visual input.</a:t>
            </a:r>
            <a:endParaRPr sz="1900">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b="1" lang="en-US" sz="1900">
                <a:solidFill>
                  <a:schemeClr val="dk1"/>
                </a:solidFill>
                <a:latin typeface="Times New Roman"/>
                <a:ea typeface="Times New Roman"/>
                <a:cs typeface="Times New Roman"/>
                <a:sym typeface="Times New Roman"/>
              </a:rPr>
              <a:t>Why is it Important?</a:t>
            </a:r>
            <a:endParaRPr b="1" sz="1900">
              <a:solidFill>
                <a:schemeClr val="dk1"/>
              </a:solidFill>
              <a:latin typeface="Times New Roman"/>
              <a:ea typeface="Times New Roman"/>
              <a:cs typeface="Times New Roman"/>
              <a:sym typeface="Times New Roman"/>
            </a:endParaRPr>
          </a:p>
          <a:p>
            <a:pPr indent="-349250" lvl="0" marL="457200" rtl="0" algn="l">
              <a:lnSpc>
                <a:spcPct val="115000"/>
              </a:lnSpc>
              <a:spcBef>
                <a:spcPts val="1200"/>
              </a:spcBef>
              <a:spcAft>
                <a:spcPts val="0"/>
              </a:spcAft>
              <a:buClr>
                <a:schemeClr val="dk1"/>
              </a:buClr>
              <a:buSzPts val="1900"/>
              <a:buChar char="●"/>
            </a:pPr>
            <a:r>
              <a:rPr b="1" lang="en-US" sz="1900">
                <a:solidFill>
                  <a:schemeClr val="dk1"/>
                </a:solidFill>
                <a:latin typeface="Times New Roman"/>
                <a:ea typeface="Times New Roman"/>
                <a:cs typeface="Times New Roman"/>
                <a:sym typeface="Times New Roman"/>
              </a:rPr>
              <a:t>Accessibility</a:t>
            </a:r>
            <a:r>
              <a:rPr lang="en-US" sz="1900">
                <a:solidFill>
                  <a:schemeClr val="dk1"/>
                </a:solidFill>
                <a:latin typeface="Times New Roman"/>
                <a:ea typeface="Times New Roman"/>
                <a:cs typeface="Times New Roman"/>
                <a:sym typeface="Times New Roman"/>
              </a:rPr>
              <a:t>: Enhances the accessibility of visual content for those with visual impairments by providing descriptive text of visual elements.</a:t>
            </a:r>
            <a:endParaRPr sz="1900">
              <a:solidFill>
                <a:schemeClr val="dk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dk1"/>
              </a:buClr>
              <a:buSzPts val="1900"/>
              <a:buChar char="●"/>
            </a:pPr>
            <a:r>
              <a:rPr b="1" lang="en-US" sz="1900">
                <a:solidFill>
                  <a:schemeClr val="dk1"/>
                </a:solidFill>
                <a:latin typeface="Times New Roman"/>
                <a:ea typeface="Times New Roman"/>
                <a:cs typeface="Times New Roman"/>
                <a:sym typeface="Times New Roman"/>
              </a:rPr>
              <a:t>Content Management</a:t>
            </a:r>
            <a:r>
              <a:rPr lang="en-US" sz="1900">
                <a:solidFill>
                  <a:schemeClr val="dk1"/>
                </a:solidFill>
                <a:latin typeface="Times New Roman"/>
                <a:ea typeface="Times New Roman"/>
                <a:cs typeface="Times New Roman"/>
                <a:sym typeface="Times New Roman"/>
              </a:rPr>
              <a:t>: Facilitates better organization and retrieval of digital media by providing searchable text that describes image content.</a:t>
            </a:r>
            <a:endParaRPr sz="1900">
              <a:solidFill>
                <a:schemeClr val="dk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dk1"/>
              </a:buClr>
              <a:buSzPts val="1900"/>
              <a:buChar char="●"/>
            </a:pPr>
            <a:r>
              <a:rPr b="1" lang="en-US" sz="1900">
                <a:solidFill>
                  <a:schemeClr val="dk1"/>
                </a:solidFill>
                <a:latin typeface="Times New Roman"/>
                <a:ea typeface="Times New Roman"/>
                <a:cs typeface="Times New Roman"/>
                <a:sym typeface="Times New Roman"/>
              </a:rPr>
              <a:t>Automation</a:t>
            </a:r>
            <a:r>
              <a:rPr lang="en-US" sz="1900">
                <a:solidFill>
                  <a:schemeClr val="dk1"/>
                </a:solidFill>
                <a:latin typeface="Times New Roman"/>
                <a:ea typeface="Times New Roman"/>
                <a:cs typeface="Times New Roman"/>
                <a:sym typeface="Times New Roman"/>
              </a:rPr>
              <a:t>: Useful in automated systems for generating descriptions in dynamic environments, such as news reporting or security systems.</a:t>
            </a:r>
            <a:endParaRPr sz="19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6"/>
          <p:cNvPicPr preferRelativeResize="0"/>
          <p:nvPr/>
        </p:nvPicPr>
        <p:blipFill rotWithShape="1">
          <a:blip r:embed="rId3">
            <a:alphaModFix/>
          </a:blip>
          <a:srcRect b="0" l="0" r="0" t="0"/>
          <a:stretch/>
        </p:blipFill>
        <p:spPr>
          <a:xfrm>
            <a:off x="10556413" y="6235641"/>
            <a:ext cx="1244600" cy="379385"/>
          </a:xfrm>
          <a:prstGeom prst="rect">
            <a:avLst/>
          </a:prstGeom>
          <a:noFill/>
          <a:ln>
            <a:noFill/>
          </a:ln>
        </p:spPr>
      </p:pic>
      <p:sp>
        <p:nvSpPr>
          <p:cNvPr id="107" name="Google Shape;107;p6"/>
          <p:cNvSpPr txBox="1"/>
          <p:nvPr/>
        </p:nvSpPr>
        <p:spPr>
          <a:xfrm>
            <a:off x="614593" y="242974"/>
            <a:ext cx="120831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rPr b="1" lang="en-US" sz="4400">
                <a:solidFill>
                  <a:srgbClr val="003DA5"/>
                </a:solidFill>
                <a:latin typeface="Rockwell"/>
                <a:ea typeface="Rockwell"/>
                <a:cs typeface="Rockwell"/>
                <a:sym typeface="Rockwell"/>
              </a:rPr>
              <a:t>PROBELM FORMULATION</a:t>
            </a:r>
            <a:endParaRPr b="0" i="0" sz="1400" u="none" cap="none" strike="noStrike">
              <a:solidFill>
                <a:srgbClr val="000000"/>
              </a:solidFill>
              <a:latin typeface="Arial"/>
              <a:ea typeface="Arial"/>
              <a:cs typeface="Arial"/>
              <a:sym typeface="Arial"/>
            </a:endParaRPr>
          </a:p>
        </p:txBody>
      </p:sp>
      <p:sp>
        <p:nvSpPr>
          <p:cNvPr id="108" name="Google Shape;108;p6"/>
          <p:cNvSpPr txBox="1"/>
          <p:nvPr/>
        </p:nvSpPr>
        <p:spPr>
          <a:xfrm>
            <a:off x="614593" y="1253329"/>
            <a:ext cx="105156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 </a:t>
            </a:r>
            <a:r>
              <a:rPr b="1" i="0" lang="en-US" sz="2400" u="none" cap="none" strike="noStrike">
                <a:solidFill>
                  <a:schemeClr val="dk1"/>
                </a:solidFill>
                <a:latin typeface="Times New Roman"/>
                <a:ea typeface="Times New Roman"/>
                <a:cs typeface="Times New Roman"/>
                <a:sym typeface="Times New Roman"/>
              </a:rPr>
              <a:t>MAJOR </a:t>
            </a:r>
            <a:r>
              <a:rPr b="1" lang="en-US" sz="2400">
                <a:solidFill>
                  <a:schemeClr val="dk1"/>
                </a:solidFill>
                <a:latin typeface="Times New Roman"/>
                <a:ea typeface="Times New Roman"/>
                <a:cs typeface="Times New Roman"/>
                <a:sym typeface="Times New Roman"/>
              </a:rPr>
              <a:t>COMPONENTS IMPLEMENTED</a:t>
            </a:r>
            <a:endParaRPr b="1" i="0" sz="1400" u="none" cap="none" strike="noStrike">
              <a:solidFill>
                <a:schemeClr val="dk1"/>
              </a:solidFill>
              <a:latin typeface="Arial"/>
              <a:ea typeface="Arial"/>
              <a:cs typeface="Arial"/>
              <a:sym typeface="Arial"/>
            </a:endParaRPr>
          </a:p>
          <a:p>
            <a:pPr indent="-228600" lvl="0" marL="228600" marR="0" rtl="0" algn="just">
              <a:lnSpc>
                <a:spcPct val="90000"/>
              </a:lnSpc>
              <a:spcBef>
                <a:spcPts val="100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Generate captions for images using the CNN-RNN model</a:t>
            </a:r>
            <a:endParaRPr b="0" i="0" sz="2400" u="none" cap="none" strike="noStrike">
              <a:solidFill>
                <a:schemeClr val="dk1"/>
              </a:solidFill>
              <a:latin typeface="Times New Roman"/>
              <a:ea typeface="Times New Roman"/>
              <a:cs typeface="Times New Roman"/>
              <a:sym typeface="Times New Roman"/>
            </a:endParaRPr>
          </a:p>
          <a:p>
            <a:pPr indent="-228600" lvl="0" marL="228600" marR="0" rtl="0" algn="just">
              <a:lnSpc>
                <a:spcPct val="90000"/>
              </a:lnSpc>
              <a:spcBef>
                <a:spcPts val="10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Implementation of pre-trained CNN model</a:t>
            </a:r>
            <a:endParaRPr sz="2400">
              <a:solidFill>
                <a:schemeClr val="dk1"/>
              </a:solidFill>
              <a:latin typeface="Times New Roman"/>
              <a:ea typeface="Times New Roman"/>
              <a:cs typeface="Times New Roman"/>
              <a:sym typeface="Times New Roman"/>
            </a:endParaRPr>
          </a:p>
          <a:p>
            <a:pPr indent="-228600" lvl="0" marL="228600" marR="0" rtl="0" algn="just">
              <a:lnSpc>
                <a:spcPct val="90000"/>
              </a:lnSpc>
              <a:spcBef>
                <a:spcPts val="10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Implementatio</a:t>
            </a:r>
            <a:r>
              <a:rPr lang="en-US" sz="1900">
                <a:solidFill>
                  <a:schemeClr val="dk1"/>
                </a:solidFill>
                <a:latin typeface="Times New Roman"/>
                <a:ea typeface="Times New Roman"/>
                <a:cs typeface="Times New Roman"/>
                <a:sym typeface="Times New Roman"/>
              </a:rPr>
              <a:t>n of the </a:t>
            </a:r>
            <a:r>
              <a:rPr lang="en-US" sz="2400">
                <a:solidFill>
                  <a:schemeClr val="dk1"/>
                </a:solidFill>
                <a:latin typeface="Times New Roman"/>
                <a:ea typeface="Times New Roman"/>
                <a:cs typeface="Times New Roman"/>
                <a:sym typeface="Times New Roman"/>
              </a:rPr>
              <a:t>LSTM model with attention mechanisms (soft and hard)</a:t>
            </a:r>
            <a:endParaRPr sz="2400">
              <a:solidFill>
                <a:schemeClr val="dk1"/>
              </a:solidFill>
              <a:latin typeface="Times New Roman"/>
              <a:ea typeface="Times New Roman"/>
              <a:cs typeface="Times New Roman"/>
              <a:sym typeface="Times New Roman"/>
            </a:endParaRPr>
          </a:p>
          <a:p>
            <a:pPr indent="-228600" lvl="0" marL="228600" marR="0" rtl="0" algn="just">
              <a:lnSpc>
                <a:spcPct val="90000"/>
              </a:lnSpc>
              <a:spcBef>
                <a:spcPts val="10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Evaluation and Comparison with BLEU scores.</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1400"/>
              </a:spcBef>
              <a:spcAft>
                <a:spcPts val="0"/>
              </a:spcAft>
              <a:buClr>
                <a:schemeClr val="dk1"/>
              </a:buClr>
              <a:buSzPts val="1100"/>
              <a:buFont typeface="Arial"/>
              <a:buNone/>
            </a:pPr>
            <a:r>
              <a:t/>
            </a:r>
            <a:endParaRPr b="1" sz="1900">
              <a:solidFill>
                <a:schemeClr val="dk1"/>
              </a:solidFill>
              <a:latin typeface="Times New Roman"/>
              <a:ea typeface="Times New Roman"/>
              <a:cs typeface="Times New Roman"/>
              <a:sym typeface="Times New Roman"/>
            </a:endParaRPr>
          </a:p>
          <a:p>
            <a:pPr indent="0" lvl="0" marL="0" marR="0" rtl="0" algn="l">
              <a:lnSpc>
                <a:spcPct val="90000"/>
              </a:lnSpc>
              <a:spcBef>
                <a:spcPts val="400"/>
              </a:spcBef>
              <a:spcAft>
                <a:spcPts val="0"/>
              </a:spcAft>
              <a:buClr>
                <a:schemeClr val="dk1"/>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g272d17c87e1_0_21"/>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sp>
        <p:nvSpPr>
          <p:cNvPr id="114" name="Google Shape;114;g272d17c87e1_0_21"/>
          <p:cNvSpPr txBox="1"/>
          <p:nvPr/>
        </p:nvSpPr>
        <p:spPr>
          <a:xfrm>
            <a:off x="614593" y="242974"/>
            <a:ext cx="12083100" cy="129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b="1" lang="en-US" sz="4200">
                <a:solidFill>
                  <a:srgbClr val="003DA5"/>
                </a:solidFill>
                <a:latin typeface="Rockwell"/>
                <a:ea typeface="Rockwell"/>
                <a:cs typeface="Rockwell"/>
                <a:sym typeface="Rockwell"/>
              </a:rPr>
              <a:t>Overview of the Model Architecture</a:t>
            </a:r>
            <a:endParaRPr sz="1200">
              <a:solidFill>
                <a:schemeClr val="dk1"/>
              </a:solidFill>
            </a:endParaRPr>
          </a:p>
          <a:p>
            <a:pPr indent="0" lvl="0" marL="0" marR="0" rtl="0" algn="l">
              <a:lnSpc>
                <a:spcPct val="100000"/>
              </a:lnSpc>
              <a:spcBef>
                <a:spcPts val="0"/>
              </a:spcBef>
              <a:spcAft>
                <a:spcPts val="0"/>
              </a:spcAft>
              <a:buClr>
                <a:srgbClr val="000000"/>
              </a:buClr>
              <a:buSzPts val="4400"/>
              <a:buFont typeface="Arial"/>
              <a:buNone/>
            </a:pPr>
            <a:r>
              <a:t/>
            </a:r>
            <a:endParaRPr b="1" sz="4200">
              <a:solidFill>
                <a:srgbClr val="003DA5"/>
              </a:solidFill>
              <a:latin typeface="Rockwell"/>
              <a:ea typeface="Rockwell"/>
              <a:cs typeface="Rockwell"/>
              <a:sym typeface="Rockwell"/>
            </a:endParaRPr>
          </a:p>
        </p:txBody>
      </p:sp>
      <p:sp>
        <p:nvSpPr>
          <p:cNvPr id="115" name="Google Shape;115;g272d17c87e1_0_21"/>
          <p:cNvSpPr txBox="1"/>
          <p:nvPr/>
        </p:nvSpPr>
        <p:spPr>
          <a:xfrm>
            <a:off x="787325" y="1543575"/>
            <a:ext cx="5967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16" name="Google Shape;116;g272d17c87e1_0_21"/>
          <p:cNvSpPr txBox="1"/>
          <p:nvPr/>
        </p:nvSpPr>
        <p:spPr>
          <a:xfrm>
            <a:off x="614600" y="1012350"/>
            <a:ext cx="5911500" cy="4817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500">
                <a:solidFill>
                  <a:schemeClr val="dk1"/>
                </a:solidFill>
                <a:latin typeface="Times New Roman"/>
                <a:ea typeface="Times New Roman"/>
                <a:cs typeface="Times New Roman"/>
                <a:sym typeface="Times New Roman"/>
              </a:rPr>
              <a:t>Combining CNN and RNN</a:t>
            </a:r>
            <a:endParaRPr b="1" sz="1500">
              <a:solidFill>
                <a:schemeClr val="dk1"/>
              </a:solidFill>
              <a:latin typeface="Times New Roman"/>
              <a:ea typeface="Times New Roman"/>
              <a:cs typeface="Times New Roman"/>
              <a:sym typeface="Times New Roman"/>
            </a:endParaRPr>
          </a:p>
          <a:p>
            <a:pPr indent="-323850" lvl="0" marL="457200" rtl="0" algn="l">
              <a:lnSpc>
                <a:spcPct val="115000"/>
              </a:lnSpc>
              <a:spcBef>
                <a:spcPts val="1200"/>
              </a:spcBef>
              <a:spcAft>
                <a:spcPts val="0"/>
              </a:spcAft>
              <a:buClr>
                <a:schemeClr val="dk1"/>
              </a:buClr>
              <a:buSzPts val="1500"/>
              <a:buFont typeface="Times New Roman"/>
              <a:buChar char="●"/>
            </a:pPr>
            <a:r>
              <a:rPr b="1" lang="en-US" sz="1500">
                <a:solidFill>
                  <a:schemeClr val="dk1"/>
                </a:solidFill>
                <a:latin typeface="Times New Roman"/>
                <a:ea typeface="Times New Roman"/>
                <a:cs typeface="Times New Roman"/>
                <a:sym typeface="Times New Roman"/>
              </a:rPr>
              <a:t>CNN (Convolutional Neural Network):</a:t>
            </a:r>
            <a:endParaRPr b="1"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Char char="○"/>
            </a:pPr>
            <a:r>
              <a:rPr b="1" lang="en-US" sz="1500">
                <a:solidFill>
                  <a:schemeClr val="dk1"/>
                </a:solidFill>
                <a:latin typeface="Times New Roman"/>
                <a:ea typeface="Times New Roman"/>
                <a:cs typeface="Times New Roman"/>
                <a:sym typeface="Times New Roman"/>
              </a:rPr>
              <a:t>Model Used</a:t>
            </a:r>
            <a:r>
              <a:rPr lang="en-US" sz="1500">
                <a:solidFill>
                  <a:schemeClr val="dk1"/>
                </a:solidFill>
                <a:latin typeface="Times New Roman"/>
                <a:ea typeface="Times New Roman"/>
                <a:cs typeface="Times New Roman"/>
                <a:sym typeface="Times New Roman"/>
              </a:rPr>
              <a:t>: VGG16.</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Char char="○"/>
            </a:pPr>
            <a:r>
              <a:rPr b="1" lang="en-US" sz="1500">
                <a:solidFill>
                  <a:schemeClr val="dk1"/>
                </a:solidFill>
                <a:latin typeface="Times New Roman"/>
                <a:ea typeface="Times New Roman"/>
                <a:cs typeface="Times New Roman"/>
                <a:sym typeface="Times New Roman"/>
              </a:rPr>
              <a:t>Purpose</a:t>
            </a:r>
            <a:r>
              <a:rPr lang="en-US" sz="1500">
                <a:solidFill>
                  <a:schemeClr val="dk1"/>
                </a:solidFill>
                <a:latin typeface="Times New Roman"/>
                <a:ea typeface="Times New Roman"/>
                <a:cs typeface="Times New Roman"/>
                <a:sym typeface="Times New Roman"/>
              </a:rPr>
              <a:t>: Extracts detailed features from images, which includes recognizing various patterns and characteristics crucial for understanding the visual content.</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Char char="○"/>
            </a:pPr>
            <a:r>
              <a:rPr b="1" lang="en-US" sz="1500">
                <a:solidFill>
                  <a:schemeClr val="dk1"/>
                </a:solidFill>
                <a:latin typeface="Times New Roman"/>
                <a:ea typeface="Times New Roman"/>
                <a:cs typeface="Times New Roman"/>
                <a:sym typeface="Times New Roman"/>
              </a:rPr>
              <a:t>Strength</a:t>
            </a:r>
            <a:r>
              <a:rPr lang="en-US" sz="1500">
                <a:solidFill>
                  <a:schemeClr val="dk1"/>
                </a:solidFill>
                <a:latin typeface="Times New Roman"/>
                <a:ea typeface="Times New Roman"/>
                <a:cs typeface="Times New Roman"/>
                <a:sym typeface="Times New Roman"/>
              </a:rPr>
              <a:t>: VGG16 is known for its deep architecture, which allows it to capture complex features at various levels, making it highly effective for tasks requiring detailed visual understanding.</a:t>
            </a:r>
            <a:endParaRPr sz="1500">
              <a:solidFill>
                <a:schemeClr val="dk1"/>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chemeClr val="dk1"/>
              </a:buClr>
              <a:buSzPts val="1500"/>
              <a:buFont typeface="Times New Roman"/>
              <a:buChar char="●"/>
            </a:pPr>
            <a:r>
              <a:rPr b="1" lang="en-US" sz="1500">
                <a:solidFill>
                  <a:schemeClr val="dk1"/>
                </a:solidFill>
                <a:latin typeface="Times New Roman"/>
                <a:ea typeface="Times New Roman"/>
                <a:cs typeface="Times New Roman"/>
                <a:sym typeface="Times New Roman"/>
              </a:rPr>
              <a:t>RNN (Recurrent Neural Network):</a:t>
            </a:r>
            <a:endParaRPr b="1"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Char char="○"/>
            </a:pPr>
            <a:r>
              <a:rPr b="1" lang="en-US" sz="1500">
                <a:solidFill>
                  <a:schemeClr val="dk1"/>
                </a:solidFill>
                <a:latin typeface="Times New Roman"/>
                <a:ea typeface="Times New Roman"/>
                <a:cs typeface="Times New Roman"/>
                <a:sym typeface="Times New Roman"/>
              </a:rPr>
              <a:t>Specific Type Used</a:t>
            </a:r>
            <a:r>
              <a:rPr lang="en-US" sz="1500">
                <a:solidFill>
                  <a:schemeClr val="dk1"/>
                </a:solidFill>
                <a:latin typeface="Times New Roman"/>
                <a:ea typeface="Times New Roman"/>
                <a:cs typeface="Times New Roman"/>
                <a:sym typeface="Times New Roman"/>
              </a:rPr>
              <a:t>: LSTMs (Long Short-Term Memory networks).</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Char char="○"/>
            </a:pPr>
            <a:r>
              <a:rPr b="1" lang="en-US" sz="1500">
                <a:solidFill>
                  <a:schemeClr val="dk1"/>
                </a:solidFill>
                <a:latin typeface="Times New Roman"/>
                <a:ea typeface="Times New Roman"/>
                <a:cs typeface="Times New Roman"/>
                <a:sym typeface="Times New Roman"/>
              </a:rPr>
              <a:t>Purpose</a:t>
            </a:r>
            <a:r>
              <a:rPr lang="en-US" sz="1500">
                <a:solidFill>
                  <a:schemeClr val="dk1"/>
                </a:solidFill>
                <a:latin typeface="Times New Roman"/>
                <a:ea typeface="Times New Roman"/>
                <a:cs typeface="Times New Roman"/>
                <a:sym typeface="Times New Roman"/>
              </a:rPr>
              <a:t>: Handles the sequential generation of captions based on the features extracted by the CNN.</a:t>
            </a:r>
            <a:endParaRPr sz="1500">
              <a:solidFill>
                <a:schemeClr val="dk1"/>
              </a:solidFill>
              <a:latin typeface="Times New Roman"/>
              <a:ea typeface="Times New Roman"/>
              <a:cs typeface="Times New Roman"/>
              <a:sym typeface="Times New Roman"/>
            </a:endParaRPr>
          </a:p>
          <a:p>
            <a:pPr indent="-323850" lvl="1" marL="914400" rtl="0" algn="l">
              <a:lnSpc>
                <a:spcPct val="115000"/>
              </a:lnSpc>
              <a:spcBef>
                <a:spcPts val="0"/>
              </a:spcBef>
              <a:spcAft>
                <a:spcPts val="0"/>
              </a:spcAft>
              <a:buClr>
                <a:schemeClr val="dk1"/>
              </a:buClr>
              <a:buSzPts val="1500"/>
              <a:buChar char="○"/>
            </a:pPr>
            <a:r>
              <a:rPr b="1" lang="en-US" sz="1500">
                <a:solidFill>
                  <a:schemeClr val="dk1"/>
                </a:solidFill>
                <a:latin typeface="Times New Roman"/>
                <a:ea typeface="Times New Roman"/>
                <a:cs typeface="Times New Roman"/>
                <a:sym typeface="Times New Roman"/>
              </a:rPr>
              <a:t>Strength</a:t>
            </a:r>
            <a:r>
              <a:rPr lang="en-US" sz="1500">
                <a:solidFill>
                  <a:schemeClr val="dk1"/>
                </a:solidFill>
                <a:latin typeface="Times New Roman"/>
                <a:ea typeface="Times New Roman"/>
                <a:cs typeface="Times New Roman"/>
                <a:sym typeface="Times New Roman"/>
              </a:rPr>
              <a:t>: LSTMs are particularly adept at managing long sequences, crucial for maintaining context and coherence over the span of entire sentences or captions. </a:t>
            </a:r>
            <a:endParaRPr>
              <a:solidFill>
                <a:schemeClr val="dk1"/>
              </a:solidFill>
            </a:endParaRPr>
          </a:p>
        </p:txBody>
      </p:sp>
      <p:pic>
        <p:nvPicPr>
          <p:cNvPr id="117" name="Google Shape;117;g272d17c87e1_0_21"/>
          <p:cNvPicPr preferRelativeResize="0"/>
          <p:nvPr/>
        </p:nvPicPr>
        <p:blipFill>
          <a:blip r:embed="rId4">
            <a:alphaModFix/>
          </a:blip>
          <a:stretch>
            <a:fillRect/>
          </a:stretch>
        </p:blipFill>
        <p:spPr>
          <a:xfrm>
            <a:off x="6454475" y="1290300"/>
            <a:ext cx="5501049" cy="2956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72d17c87e1_0_33"/>
          <p:cNvSpPr txBox="1"/>
          <p:nvPr/>
        </p:nvSpPr>
        <p:spPr>
          <a:xfrm>
            <a:off x="0" y="0"/>
            <a:ext cx="12026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rgbClr val="003DA5"/>
                </a:solidFill>
                <a:latin typeface="Rockwell"/>
                <a:ea typeface="Rockwell"/>
                <a:cs typeface="Rockwell"/>
                <a:sym typeface="Rockwell"/>
              </a:rPr>
              <a:t>Overview of the Model Architecture</a:t>
            </a:r>
            <a:endParaRPr sz="1200">
              <a:solidFill>
                <a:schemeClr val="dk1"/>
              </a:solidFill>
            </a:endParaRPr>
          </a:p>
          <a:p>
            <a:pPr indent="0" lvl="0" marL="0" rtl="0" algn="l">
              <a:spcBef>
                <a:spcPts val="0"/>
              </a:spcBef>
              <a:spcAft>
                <a:spcPts val="0"/>
              </a:spcAft>
              <a:buNone/>
            </a:pPr>
            <a:r>
              <a:t/>
            </a:r>
            <a:endParaRPr b="1" sz="4200">
              <a:solidFill>
                <a:srgbClr val="003DA5"/>
              </a:solidFill>
              <a:latin typeface="Rockwell"/>
              <a:ea typeface="Rockwell"/>
              <a:cs typeface="Rockwell"/>
              <a:sym typeface="Rockwell"/>
            </a:endParaRPr>
          </a:p>
        </p:txBody>
      </p:sp>
      <p:sp>
        <p:nvSpPr>
          <p:cNvPr id="123" name="Google Shape;123;g272d17c87e1_0_33"/>
          <p:cNvSpPr txBox="1"/>
          <p:nvPr/>
        </p:nvSpPr>
        <p:spPr>
          <a:xfrm>
            <a:off x="0" y="1304825"/>
            <a:ext cx="11237400" cy="4812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Purpose of Attention Mechanisms</a:t>
            </a:r>
            <a:endParaRPr b="1" sz="18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Function: Enhance model focus and efficiency by selectively processing parts of the input relevant to generating the output.</a:t>
            </a:r>
            <a:endParaRPr sz="18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Goal: Improve the accuracy and relevance of outputs in tasks that merge sequential data processing with contextual awareness, such as image captioning.</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Specific Type Used: </a:t>
            </a:r>
            <a:r>
              <a:rPr lang="en-US" sz="1800">
                <a:solidFill>
                  <a:schemeClr val="dk1"/>
                </a:solidFill>
                <a:latin typeface="Times New Roman"/>
                <a:ea typeface="Times New Roman"/>
                <a:cs typeface="Times New Roman"/>
                <a:sym typeface="Times New Roman"/>
              </a:rPr>
              <a:t>Both Soft and Hard Attention</a:t>
            </a:r>
            <a:endParaRPr sz="1800">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Char char="●"/>
            </a:pPr>
            <a:r>
              <a:rPr b="1" lang="en-US" sz="1800">
                <a:solidFill>
                  <a:schemeClr val="dk1"/>
                </a:solidFill>
                <a:latin typeface="Times New Roman"/>
                <a:ea typeface="Times New Roman"/>
                <a:cs typeface="Times New Roman"/>
                <a:sym typeface="Times New Roman"/>
              </a:rPr>
              <a:t>Strength:</a:t>
            </a:r>
            <a:endParaRPr sz="18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Enhanced Contextual Relevance</a:t>
            </a:r>
            <a:r>
              <a:rPr lang="en-US" sz="1800">
                <a:solidFill>
                  <a:schemeClr val="dk1"/>
                </a:solidFill>
                <a:latin typeface="Times New Roman"/>
                <a:ea typeface="Times New Roman"/>
                <a:cs typeface="Times New Roman"/>
                <a:sym typeface="Times New Roman"/>
              </a:rPr>
              <a:t>: Attention mechanisms prioritize relevant input features, ensuring output generation is directly influenced by the most pertinent data, enhancing the accuracy and relevance of results.</a:t>
            </a:r>
            <a:endParaRPr sz="18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b="1" lang="en-US" sz="1800">
                <a:solidFill>
                  <a:schemeClr val="dk1"/>
                </a:solidFill>
                <a:latin typeface="Times New Roman"/>
                <a:ea typeface="Times New Roman"/>
                <a:cs typeface="Times New Roman"/>
                <a:sym typeface="Times New Roman"/>
              </a:rPr>
              <a:t>Improved Interpretability and Efficiency:</a:t>
            </a:r>
            <a:r>
              <a:rPr lang="en-US" sz="1800">
                <a:solidFill>
                  <a:schemeClr val="dk1"/>
                </a:solidFill>
                <a:latin typeface="Times New Roman"/>
                <a:ea typeface="Times New Roman"/>
                <a:cs typeface="Times New Roman"/>
                <a:sym typeface="Times New Roman"/>
              </a:rPr>
              <a:t> Attention provides clear insights into which parts of the input data the model considers important, improving transparency, and selectively processing information to boost computational efficiency.</a:t>
            </a:r>
            <a:endParaRPr sz="18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200"/>
              </a:spcAft>
              <a:buNone/>
            </a:pPr>
            <a:r>
              <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g2e257bf3fff_0_51"/>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sp>
        <p:nvSpPr>
          <p:cNvPr id="129" name="Google Shape;129;g2e257bf3fff_0_51"/>
          <p:cNvSpPr txBox="1"/>
          <p:nvPr/>
        </p:nvSpPr>
        <p:spPr>
          <a:xfrm>
            <a:off x="614593" y="242974"/>
            <a:ext cx="120831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rPr b="1" lang="en-US" sz="4400">
                <a:solidFill>
                  <a:srgbClr val="003DA5"/>
                </a:solidFill>
                <a:latin typeface="Rockwell"/>
                <a:ea typeface="Rockwell"/>
                <a:cs typeface="Rockwell"/>
                <a:sym typeface="Rockwell"/>
              </a:rPr>
              <a:t>SOFT ATTENTION</a:t>
            </a:r>
            <a:endParaRPr b="0" i="0" sz="1400" u="none" cap="none" strike="noStrike">
              <a:solidFill>
                <a:srgbClr val="000000"/>
              </a:solidFill>
              <a:latin typeface="Arial"/>
              <a:ea typeface="Arial"/>
              <a:cs typeface="Arial"/>
              <a:sym typeface="Arial"/>
            </a:endParaRPr>
          </a:p>
        </p:txBody>
      </p:sp>
      <p:sp>
        <p:nvSpPr>
          <p:cNvPr id="130" name="Google Shape;130;g2e257bf3fff_0_51"/>
          <p:cNvSpPr txBox="1"/>
          <p:nvPr/>
        </p:nvSpPr>
        <p:spPr>
          <a:xfrm>
            <a:off x="614593" y="1253329"/>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10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It is a deterministic approach.</a:t>
            </a:r>
            <a:endParaRPr sz="2400">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1100"/>
              <a:buFont typeface="Arial"/>
              <a:buNone/>
            </a:pPr>
            <a:r>
              <a:t/>
            </a:r>
            <a:endParaRPr sz="2400">
              <a:solidFill>
                <a:schemeClr val="dk1"/>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Soft attention involves looking at all parts of an image simultaneously but with varying levels of focus. Each part of the image is assigned a weight that indicates its importance. The model then considers all parts of the image, but gives more emphasis to the parts with higher weights.</a:t>
            </a:r>
            <a:endParaRPr sz="2400">
              <a:solidFill>
                <a:schemeClr val="dk1"/>
              </a:solidFill>
              <a:latin typeface="Times New Roman"/>
              <a:ea typeface="Times New Roman"/>
              <a:cs typeface="Times New Roman"/>
              <a:sym typeface="Times New Roman"/>
            </a:endParaRPr>
          </a:p>
        </p:txBody>
      </p:sp>
      <p:pic>
        <p:nvPicPr>
          <p:cNvPr id="131" name="Google Shape;131;g2e257bf3fff_0_51"/>
          <p:cNvPicPr preferRelativeResize="0"/>
          <p:nvPr/>
        </p:nvPicPr>
        <p:blipFill>
          <a:blip r:embed="rId4">
            <a:alphaModFix/>
          </a:blip>
          <a:stretch>
            <a:fillRect/>
          </a:stretch>
        </p:blipFill>
        <p:spPr>
          <a:xfrm>
            <a:off x="2127000" y="4591047"/>
            <a:ext cx="9904751" cy="1358575"/>
          </a:xfrm>
          <a:prstGeom prst="rect">
            <a:avLst/>
          </a:prstGeom>
          <a:noFill/>
          <a:ln>
            <a:noFill/>
          </a:ln>
        </p:spPr>
      </p:pic>
      <p:pic>
        <p:nvPicPr>
          <p:cNvPr id="132" name="Google Shape;132;g2e257bf3fff_0_51"/>
          <p:cNvPicPr preferRelativeResize="0"/>
          <p:nvPr/>
        </p:nvPicPr>
        <p:blipFill>
          <a:blip r:embed="rId5">
            <a:alphaModFix/>
          </a:blip>
          <a:stretch>
            <a:fillRect/>
          </a:stretch>
        </p:blipFill>
        <p:spPr>
          <a:xfrm>
            <a:off x="267350" y="4591050"/>
            <a:ext cx="1387774" cy="1358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g2e257bf3fff_0_63"/>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sp>
        <p:nvSpPr>
          <p:cNvPr id="138" name="Google Shape;138;g2e257bf3fff_0_63"/>
          <p:cNvSpPr txBox="1"/>
          <p:nvPr/>
        </p:nvSpPr>
        <p:spPr>
          <a:xfrm>
            <a:off x="614593" y="242974"/>
            <a:ext cx="120831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rPr b="1" lang="en-US" sz="4400">
                <a:solidFill>
                  <a:srgbClr val="003DA5"/>
                </a:solidFill>
                <a:latin typeface="Rockwell"/>
                <a:ea typeface="Rockwell"/>
                <a:cs typeface="Rockwell"/>
                <a:sym typeface="Rockwell"/>
              </a:rPr>
              <a:t>HARD</a:t>
            </a:r>
            <a:r>
              <a:rPr b="1" lang="en-US" sz="4400">
                <a:solidFill>
                  <a:srgbClr val="003DA5"/>
                </a:solidFill>
                <a:latin typeface="Rockwell"/>
                <a:ea typeface="Rockwell"/>
                <a:cs typeface="Rockwell"/>
                <a:sym typeface="Rockwell"/>
              </a:rPr>
              <a:t> ATTENTION</a:t>
            </a:r>
            <a:endParaRPr b="0" i="0" sz="1400" u="none" cap="none" strike="noStrike">
              <a:solidFill>
                <a:srgbClr val="000000"/>
              </a:solidFill>
              <a:latin typeface="Arial"/>
              <a:ea typeface="Arial"/>
              <a:cs typeface="Arial"/>
              <a:sym typeface="Arial"/>
            </a:endParaRPr>
          </a:p>
        </p:txBody>
      </p:sp>
      <p:sp>
        <p:nvSpPr>
          <p:cNvPr id="139" name="Google Shape;139;g2e257bf3fff_0_63"/>
          <p:cNvSpPr txBox="1"/>
          <p:nvPr/>
        </p:nvSpPr>
        <p:spPr>
          <a:xfrm>
            <a:off x="614593" y="1253329"/>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10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It is a stochastic approach.</a:t>
            </a:r>
            <a:endParaRPr sz="2400">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228600" lvl="0" marL="228600" marR="0" rtl="0" algn="just">
              <a:lnSpc>
                <a:spcPct val="90000"/>
              </a:lnSpc>
              <a:spcBef>
                <a:spcPts val="10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Hard attention involves making a discrete choice about which part of the image to focus on at each timestep. Instead of considering all parts of the image simultaneously, the model selects one part to focus on. This approach makes the model's decisions more concentrated, but also more complex to train.</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 </a:t>
            </a:r>
            <a:endParaRPr b="0" i="0" sz="2400" u="none" cap="none" strike="noStrike">
              <a:solidFill>
                <a:schemeClr val="dk1"/>
              </a:solidFill>
              <a:latin typeface="Times New Roman"/>
              <a:ea typeface="Times New Roman"/>
              <a:cs typeface="Times New Roman"/>
              <a:sym typeface="Times New Roman"/>
            </a:endParaRPr>
          </a:p>
        </p:txBody>
      </p:sp>
      <p:pic>
        <p:nvPicPr>
          <p:cNvPr id="140" name="Google Shape;140;g2e257bf3fff_0_63"/>
          <p:cNvPicPr preferRelativeResize="0"/>
          <p:nvPr/>
        </p:nvPicPr>
        <p:blipFill>
          <a:blip r:embed="rId4">
            <a:alphaModFix/>
          </a:blip>
          <a:stretch>
            <a:fillRect/>
          </a:stretch>
        </p:blipFill>
        <p:spPr>
          <a:xfrm>
            <a:off x="267350" y="4591050"/>
            <a:ext cx="1387774" cy="1358575"/>
          </a:xfrm>
          <a:prstGeom prst="rect">
            <a:avLst/>
          </a:prstGeom>
          <a:noFill/>
          <a:ln>
            <a:noFill/>
          </a:ln>
        </p:spPr>
      </p:pic>
      <p:pic>
        <p:nvPicPr>
          <p:cNvPr id="141" name="Google Shape;141;g2e257bf3fff_0_63"/>
          <p:cNvPicPr preferRelativeResize="0"/>
          <p:nvPr/>
        </p:nvPicPr>
        <p:blipFill>
          <a:blip r:embed="rId5">
            <a:alphaModFix/>
          </a:blip>
          <a:stretch>
            <a:fillRect/>
          </a:stretch>
        </p:blipFill>
        <p:spPr>
          <a:xfrm>
            <a:off x="2004525" y="4591055"/>
            <a:ext cx="10087151" cy="1358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g2e208d4b8f3_0_2"/>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sp>
        <p:nvSpPr>
          <p:cNvPr id="147" name="Google Shape;147;g2e208d4b8f3_0_2"/>
          <p:cNvSpPr txBox="1"/>
          <p:nvPr/>
        </p:nvSpPr>
        <p:spPr>
          <a:xfrm>
            <a:off x="614593" y="242974"/>
            <a:ext cx="120831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400"/>
              <a:buFont typeface="Arial"/>
              <a:buNone/>
            </a:pPr>
            <a:r>
              <a:rPr b="1" lang="en-US" sz="4400">
                <a:solidFill>
                  <a:srgbClr val="003DA5"/>
                </a:solidFill>
                <a:latin typeface="Rockwell"/>
                <a:ea typeface="Rockwell"/>
                <a:cs typeface="Rockwell"/>
                <a:sym typeface="Rockwell"/>
              </a:rPr>
              <a:t>EXPERIMENTS</a:t>
            </a:r>
            <a:endParaRPr b="0" i="0" sz="1400" u="none" cap="none" strike="noStrike">
              <a:solidFill>
                <a:srgbClr val="000000"/>
              </a:solidFill>
              <a:latin typeface="Arial"/>
              <a:ea typeface="Arial"/>
              <a:cs typeface="Arial"/>
              <a:sym typeface="Arial"/>
            </a:endParaRPr>
          </a:p>
        </p:txBody>
      </p:sp>
      <p:sp>
        <p:nvSpPr>
          <p:cNvPr id="148" name="Google Shape;148;g2e208d4b8f3_0_2"/>
          <p:cNvSpPr txBox="1"/>
          <p:nvPr/>
        </p:nvSpPr>
        <p:spPr>
          <a:xfrm>
            <a:off x="614600" y="1253325"/>
            <a:ext cx="10515600" cy="5538300"/>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10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We have used a train/test split of 80/20 of the Flickr8k datatset.</a:t>
            </a:r>
            <a:endParaRPr sz="2400">
              <a:solidFill>
                <a:schemeClr val="dk1"/>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We utilized VGG-16 as Encoder and LSTM (along with soft and hard attention) as Decoder</a:t>
            </a:r>
            <a:endParaRPr sz="2400">
              <a:solidFill>
                <a:schemeClr val="dk1"/>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Number of Epochs - 10</a:t>
            </a:r>
            <a:endParaRPr sz="2400">
              <a:solidFill>
                <a:schemeClr val="dk1"/>
              </a:solidFill>
              <a:latin typeface="Times New Roman"/>
              <a:ea typeface="Times New Roman"/>
              <a:cs typeface="Times New Roman"/>
              <a:sym typeface="Times New Roman"/>
            </a:endParaRPr>
          </a:p>
          <a:p>
            <a:pPr indent="-228600" lvl="0" marL="228600" rtl="0" algn="just">
              <a:lnSpc>
                <a:spcPct val="90000"/>
              </a:lnSpc>
              <a:spcBef>
                <a:spcPts val="10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For loss calculation we have use Cross Entropy loss and optimization of parameters is done using Adam.</a:t>
            </a:r>
            <a:endParaRPr sz="2400">
              <a:solidFill>
                <a:schemeClr val="dk1"/>
              </a:solidFill>
              <a:latin typeface="Times New Roman"/>
              <a:ea typeface="Times New Roman"/>
              <a:cs typeface="Times New Roman"/>
              <a:sym typeface="Times New Roman"/>
            </a:endParaRPr>
          </a:p>
          <a:p>
            <a:pPr indent="0" lvl="0" marL="0" rtl="0" algn="just">
              <a:lnSpc>
                <a:spcPct val="90000"/>
              </a:lnSpc>
              <a:spcBef>
                <a:spcPts val="1000"/>
              </a:spcBef>
              <a:spcAft>
                <a:spcPts val="0"/>
              </a:spcAft>
              <a:buNone/>
            </a:pPr>
            <a:r>
              <a:t/>
            </a:r>
            <a:endParaRPr sz="2400">
              <a:solidFill>
                <a:schemeClr val="dk1"/>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We have done 3 experiments </a:t>
            </a:r>
            <a:endParaRPr b="0" i="0" sz="2400" u="none" cap="none" strike="noStrike">
              <a:solidFill>
                <a:schemeClr val="dk1"/>
              </a:solidFill>
              <a:latin typeface="Times New Roman"/>
              <a:ea typeface="Times New Roman"/>
              <a:cs typeface="Times New Roman"/>
              <a:sym typeface="Times New Roman"/>
            </a:endParaRPr>
          </a:p>
          <a:p>
            <a:pPr indent="-228600" lvl="0" marL="228600" marR="0" rtl="0" algn="just">
              <a:lnSpc>
                <a:spcPct val="90000"/>
              </a:lnSpc>
              <a:spcBef>
                <a:spcPts val="10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Base Implementation</a:t>
            </a:r>
            <a:endParaRPr b="0" i="0" sz="2400" u="none" cap="none" strike="noStrike">
              <a:solidFill>
                <a:schemeClr val="dk1"/>
              </a:solidFill>
              <a:latin typeface="Times New Roman"/>
              <a:ea typeface="Times New Roman"/>
              <a:cs typeface="Times New Roman"/>
              <a:sym typeface="Times New Roman"/>
            </a:endParaRPr>
          </a:p>
          <a:p>
            <a:pPr indent="-228600" lvl="0" marL="228600" marR="0" rtl="0" algn="just">
              <a:lnSpc>
                <a:spcPct val="90000"/>
              </a:lnSpc>
              <a:spcBef>
                <a:spcPts val="10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Base with Soft Attention</a:t>
            </a:r>
            <a:endParaRPr sz="2400">
              <a:solidFill>
                <a:schemeClr val="dk1"/>
              </a:solidFill>
              <a:latin typeface="Times New Roman"/>
              <a:ea typeface="Times New Roman"/>
              <a:cs typeface="Times New Roman"/>
              <a:sym typeface="Times New Roman"/>
            </a:endParaRPr>
          </a:p>
          <a:p>
            <a:pPr indent="-228600" lvl="0" marL="228600" marR="0" rtl="0" algn="just">
              <a:lnSpc>
                <a:spcPct val="90000"/>
              </a:lnSpc>
              <a:spcBef>
                <a:spcPts val="10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Base with Hard Attention</a:t>
            </a:r>
            <a:endParaRPr sz="2400">
              <a:solidFill>
                <a:schemeClr val="dk1"/>
              </a:solidFill>
              <a:latin typeface="Times New Roman"/>
              <a:ea typeface="Times New Roman"/>
              <a:cs typeface="Times New Roman"/>
              <a:sym typeface="Times New Roman"/>
            </a:endParaRPr>
          </a:p>
          <a:p>
            <a:pPr indent="0" lvl="0" marL="0" marR="0" rtl="0" algn="just">
              <a:lnSpc>
                <a:spcPct val="90000"/>
              </a:lnSpc>
              <a:spcBef>
                <a:spcPts val="100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2e2d854791e_0_0"/>
          <p:cNvSpPr txBox="1"/>
          <p:nvPr/>
        </p:nvSpPr>
        <p:spPr>
          <a:xfrm>
            <a:off x="58137" y="0"/>
            <a:ext cx="120756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3DA5"/>
                </a:solidFill>
                <a:latin typeface="Rockwell"/>
                <a:ea typeface="Rockwell"/>
                <a:cs typeface="Rockwell"/>
                <a:sym typeface="Rockwell"/>
              </a:rPr>
              <a:t>RESULTS-</a:t>
            </a:r>
            <a:r>
              <a:rPr b="1" lang="en-US" sz="3600">
                <a:solidFill>
                  <a:srgbClr val="003DA5"/>
                </a:solidFill>
                <a:latin typeface="Rockwell"/>
                <a:ea typeface="Rockwell"/>
                <a:cs typeface="Rockwell"/>
                <a:sym typeface="Rockwell"/>
              </a:rPr>
              <a:t> LOSS </a:t>
            </a:r>
            <a:r>
              <a:rPr b="1" i="0" lang="en-US" sz="3600" u="none" cap="none" strike="noStrike">
                <a:solidFill>
                  <a:srgbClr val="003DA5"/>
                </a:solidFill>
                <a:latin typeface="Rockwell"/>
                <a:ea typeface="Rockwell"/>
                <a:cs typeface="Rockwell"/>
                <a:sym typeface="Rockwell"/>
              </a:rPr>
              <a:t> </a:t>
            </a:r>
            <a:endParaRPr b="0" i="0" sz="1400" u="none" cap="none" strike="noStrike">
              <a:solidFill>
                <a:srgbClr val="000000"/>
              </a:solidFill>
              <a:latin typeface="Arial"/>
              <a:ea typeface="Arial"/>
              <a:cs typeface="Arial"/>
              <a:sym typeface="Arial"/>
            </a:endParaRPr>
          </a:p>
        </p:txBody>
      </p:sp>
      <p:pic>
        <p:nvPicPr>
          <p:cNvPr id="154" name="Google Shape;154;g2e2d854791e_0_0"/>
          <p:cNvPicPr preferRelativeResize="0"/>
          <p:nvPr/>
        </p:nvPicPr>
        <p:blipFill>
          <a:blip r:embed="rId3">
            <a:alphaModFix/>
          </a:blip>
          <a:stretch>
            <a:fillRect/>
          </a:stretch>
        </p:blipFill>
        <p:spPr>
          <a:xfrm>
            <a:off x="6548854" y="639325"/>
            <a:ext cx="5407370" cy="3013600"/>
          </a:xfrm>
          <a:prstGeom prst="rect">
            <a:avLst/>
          </a:prstGeom>
          <a:noFill/>
          <a:ln>
            <a:noFill/>
          </a:ln>
        </p:spPr>
      </p:pic>
      <p:pic>
        <p:nvPicPr>
          <p:cNvPr id="155" name="Google Shape;155;g2e2d854791e_0_0"/>
          <p:cNvPicPr preferRelativeResize="0"/>
          <p:nvPr/>
        </p:nvPicPr>
        <p:blipFill>
          <a:blip r:embed="rId4">
            <a:alphaModFix/>
          </a:blip>
          <a:stretch>
            <a:fillRect/>
          </a:stretch>
        </p:blipFill>
        <p:spPr>
          <a:xfrm>
            <a:off x="11875" y="639325"/>
            <a:ext cx="5407374" cy="2979424"/>
          </a:xfrm>
          <a:prstGeom prst="rect">
            <a:avLst/>
          </a:prstGeom>
          <a:noFill/>
          <a:ln>
            <a:noFill/>
          </a:ln>
        </p:spPr>
      </p:pic>
      <p:pic>
        <p:nvPicPr>
          <p:cNvPr id="156" name="Google Shape;156;g2e2d854791e_0_0"/>
          <p:cNvPicPr preferRelativeResize="0"/>
          <p:nvPr/>
        </p:nvPicPr>
        <p:blipFill>
          <a:blip r:embed="rId5">
            <a:alphaModFix/>
          </a:blip>
          <a:stretch>
            <a:fillRect/>
          </a:stretch>
        </p:blipFill>
        <p:spPr>
          <a:xfrm>
            <a:off x="3280550" y="3618750"/>
            <a:ext cx="5630739" cy="3105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2024-01-23T04:00:43Z</dcterms:created>
  <dc:creator>Sai Surya Vidul Chinthamaneni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0x0101006EC276188C123B4181685B3EA1C38746</vt:lpwstr>
  </property>
</Properties>
</file>